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97" r:id="rId3"/>
    <p:sldId id="267" r:id="rId4"/>
    <p:sldId id="261" r:id="rId5"/>
    <p:sldId id="304" r:id="rId6"/>
    <p:sldId id="262" r:id="rId7"/>
    <p:sldId id="305" r:id="rId8"/>
    <p:sldId id="306" r:id="rId9"/>
    <p:sldId id="307" r:id="rId10"/>
    <p:sldId id="308" r:id="rId11"/>
    <p:sldId id="258" r:id="rId12"/>
    <p:sldId id="259" r:id="rId13"/>
    <p:sldId id="260" r:id="rId14"/>
    <p:sldId id="264" r:id="rId15"/>
    <p:sldId id="263" r:id="rId16"/>
    <p:sldId id="265" r:id="rId17"/>
    <p:sldId id="266" r:id="rId18"/>
    <p:sldId id="257"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54C4763-409B-4C99-9274-0673E4E4F90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371E658-17BD-48E9-BBD2-AE470D902F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828A4E1-7EE0-42C3-ABBD-FF620CA5DB3F}"/>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7F057DF6-1CEA-4556-BBB0-F2F5F8301C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8B67E0A-2932-4D01-B373-EAA708F7EADC}"/>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419854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5D41EA-9E27-44EB-9D51-2F424274F083}"/>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848F7EB-B87A-4F3F-891D-52BB324BFDBA}"/>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EE17433-DEAF-41D5-B63E-EF621BF37994}"/>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9E915F3C-31A1-413A-B005-17310459599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4F3724B-1A9D-4995-B64E-ACF5A80AC76F}"/>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231355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9EDC366-70B0-44FE-80B3-7A1C5A78C34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8287294-50F2-4BC7-A239-DD092BAA6B7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DD15EE6-783E-4C9C-A680-6C05DBA61420}"/>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D6E2DFA4-D9F2-4F33-9B52-8793F60F6E2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22C8D50-E33B-4D32-A986-62EC0F1F3D8B}"/>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62686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85B16F3-F74C-47A9-90CD-4C78CC71C02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17FABA6-650E-40D8-BE3A-CF9439A2C058}"/>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10C7D05-B59F-4AE3-BC0B-7F7591431E95}"/>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4A7937C5-2754-42B1-B4D8-4375877266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7CDE883-AE17-4E0A-A6FD-4CAF57696B08}"/>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205616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BC0BB8-3D7B-458A-AE68-AD1A629817E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0757788-AD79-4965-B9E5-ECE817B6B4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391B76FD-6C29-4089-BB8E-876D42739F9C}"/>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AE85E336-FAFD-4C50-B50D-052D5D48E8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9DEB33-CAFF-48D0-973B-7CDB92F995C3}"/>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252139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8F5137E-B83A-491B-9D38-A6295023D95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5CC9951-E4FD-4BC3-830F-6F34499B787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2031148E-821F-4A2B-B0D0-A3D62E7F578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F4C738C9-1170-4CC4-9641-9DE9FDCD048D}"/>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6" name="바닥글 개체 틀 5">
            <a:extLst>
              <a:ext uri="{FF2B5EF4-FFF2-40B4-BE49-F238E27FC236}">
                <a16:creationId xmlns:a16="http://schemas.microsoft.com/office/drawing/2014/main" id="{829B4A3B-D2F3-4A1A-BA66-F001C7672B6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106B38A-6EA7-482A-8031-EB1865653D5E}"/>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4291337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D18439-CA72-416B-BDC1-8A2741180B5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C4D374F-18A4-4D82-BAD2-5EB9C0282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9835B16-573E-44E2-B7E3-76200793D60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586E67F-5523-4F32-AE60-018C2AB078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113436D-EF68-4ADD-880D-9831C7526B4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55C5D83-A78A-4FE3-8107-3A11A4CDF1F0}"/>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8" name="바닥글 개체 틀 7">
            <a:extLst>
              <a:ext uri="{FF2B5EF4-FFF2-40B4-BE49-F238E27FC236}">
                <a16:creationId xmlns:a16="http://schemas.microsoft.com/office/drawing/2014/main" id="{B37889CC-E2B1-4EC2-B083-7C3FE475652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8053321A-5AEB-4D63-A59C-8CCA50A905D0}"/>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49547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058405-AC69-49DA-9DBF-302EC43ADDE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38E3D57-48F3-4633-BDFD-33C1EEABDC06}"/>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4" name="바닥글 개체 틀 3">
            <a:extLst>
              <a:ext uri="{FF2B5EF4-FFF2-40B4-BE49-F238E27FC236}">
                <a16:creationId xmlns:a16="http://schemas.microsoft.com/office/drawing/2014/main" id="{968C68FF-F34C-44E6-B981-D63EF5127B5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2846C3C-2270-4484-8CB4-FF51F99D577A}"/>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318098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759C5C0-8FF6-40D9-A431-00F0804ACBE8}"/>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3" name="바닥글 개체 틀 2">
            <a:extLst>
              <a:ext uri="{FF2B5EF4-FFF2-40B4-BE49-F238E27FC236}">
                <a16:creationId xmlns:a16="http://schemas.microsoft.com/office/drawing/2014/main" id="{5AC0DE73-0D59-4A7E-A963-1E334DEEB40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12F72C47-32E8-4CE8-A163-6F4E8F8A8537}"/>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237231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6E39A2-F254-4642-9173-801A72055DA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5960D21-337F-47EA-BE3F-E12AA211FC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5DCC156-AC33-4ABF-A121-8DF80C129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4AFA9BA-190B-49E0-936D-D0473358AC60}"/>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6" name="바닥글 개체 틀 5">
            <a:extLst>
              <a:ext uri="{FF2B5EF4-FFF2-40B4-BE49-F238E27FC236}">
                <a16:creationId xmlns:a16="http://schemas.microsoft.com/office/drawing/2014/main" id="{1F549B4D-8EC9-47F5-A417-3571CFDC30D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96244D1-9A24-46F1-8AAA-98337CDDCA47}"/>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2830754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D31B3A-AAA7-41FC-AEA3-D8EF364BA79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16B9C8F2-47D0-44F8-8088-0BF3AD965A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388EDA9-CE44-4DB5-A143-5180406E5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A9BABA3-0419-45FD-9658-BC3BC3893759}"/>
              </a:ext>
            </a:extLst>
          </p:cNvPr>
          <p:cNvSpPr>
            <a:spLocks noGrp="1"/>
          </p:cNvSpPr>
          <p:nvPr>
            <p:ph type="dt" sz="half" idx="10"/>
          </p:nvPr>
        </p:nvSpPr>
        <p:spPr/>
        <p:txBody>
          <a:bodyPr/>
          <a:lstStyle/>
          <a:p>
            <a:fld id="{2987B013-5456-49FC-B8C7-C9930012E22E}" type="datetimeFigureOut">
              <a:rPr lang="ko-KR" altLang="en-US" smtClean="0"/>
              <a:t>2020-02-11</a:t>
            </a:fld>
            <a:endParaRPr lang="ko-KR" altLang="en-US"/>
          </a:p>
        </p:txBody>
      </p:sp>
      <p:sp>
        <p:nvSpPr>
          <p:cNvPr id="6" name="바닥글 개체 틀 5">
            <a:extLst>
              <a:ext uri="{FF2B5EF4-FFF2-40B4-BE49-F238E27FC236}">
                <a16:creationId xmlns:a16="http://schemas.microsoft.com/office/drawing/2014/main" id="{52AB9D7C-65C7-4455-A9D5-F6E1CB769EC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09A914F-100B-41B5-8E6A-A87144B3566A}"/>
              </a:ext>
            </a:extLst>
          </p:cNvPr>
          <p:cNvSpPr>
            <a:spLocks noGrp="1"/>
          </p:cNvSpPr>
          <p:nvPr>
            <p:ph type="sldNum" sz="quarter" idx="12"/>
          </p:nvPr>
        </p:nvSpPr>
        <p:spPr/>
        <p:txBody>
          <a:body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313655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26C8992-2B5A-4820-B674-2A161FCB3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D423CE16-8DAE-4B11-9A4D-0E83555B4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C43FBB0-96D7-401F-88EA-D39B7BA784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7B013-5456-49FC-B8C7-C9930012E22E}" type="datetimeFigureOut">
              <a:rPr lang="ko-KR" altLang="en-US" smtClean="0"/>
              <a:t>2020-02-11</a:t>
            </a:fld>
            <a:endParaRPr lang="ko-KR" altLang="en-US"/>
          </a:p>
        </p:txBody>
      </p:sp>
      <p:sp>
        <p:nvSpPr>
          <p:cNvPr id="5" name="바닥글 개체 틀 4">
            <a:extLst>
              <a:ext uri="{FF2B5EF4-FFF2-40B4-BE49-F238E27FC236}">
                <a16:creationId xmlns:a16="http://schemas.microsoft.com/office/drawing/2014/main" id="{DFE9C386-69A9-4A0C-BD53-9E408AFFD8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D52EE4A-F0BA-442F-AD3B-A55DCBD02B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939BFD-6309-4D62-BEBC-766444797408}" type="slidenum">
              <a:rPr lang="ko-KR" altLang="en-US" smtClean="0"/>
              <a:t>‹#›</a:t>
            </a:fld>
            <a:endParaRPr lang="ko-KR" altLang="en-US"/>
          </a:p>
        </p:txBody>
      </p:sp>
    </p:spTree>
    <p:extLst>
      <p:ext uri="{BB962C8B-B14F-4D97-AF65-F5344CB8AC3E}">
        <p14:creationId xmlns:p14="http://schemas.microsoft.com/office/powerpoint/2010/main" val="156472090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cmc.gsfc.nasa.gov/modelweb/models/nrlmsise00.php"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0.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9BF05C-3435-4D04-BF95-3CAE3B7D3F12}"/>
              </a:ext>
            </a:extLst>
          </p:cNvPr>
          <p:cNvSpPr>
            <a:spLocks noGrp="1"/>
          </p:cNvSpPr>
          <p:nvPr>
            <p:ph type="ctrTitle"/>
          </p:nvPr>
        </p:nvSpPr>
        <p:spPr>
          <a:xfrm>
            <a:off x="1524000" y="1600201"/>
            <a:ext cx="9144000" cy="2066924"/>
          </a:xfrm>
        </p:spPr>
        <p:txBody>
          <a:bodyPr>
            <a:normAutofit/>
          </a:bodyPr>
          <a:lstStyle/>
          <a:p>
            <a:r>
              <a:rPr lang="en-US" altLang="ko-KR" sz="5000" b="1" dirty="0"/>
              <a:t>Proof of flight patterns of multi-layered balloon</a:t>
            </a:r>
            <a:endParaRPr lang="ko-KR" altLang="en-US" sz="5000" b="1" dirty="0"/>
          </a:p>
        </p:txBody>
      </p:sp>
      <p:sp>
        <p:nvSpPr>
          <p:cNvPr id="3" name="부제목 2">
            <a:extLst>
              <a:ext uri="{FF2B5EF4-FFF2-40B4-BE49-F238E27FC236}">
                <a16:creationId xmlns:a16="http://schemas.microsoft.com/office/drawing/2014/main" id="{B0665D76-E0B6-4526-B1EF-09F5EFE6B152}"/>
              </a:ext>
            </a:extLst>
          </p:cNvPr>
          <p:cNvSpPr>
            <a:spLocks noGrp="1"/>
          </p:cNvSpPr>
          <p:nvPr>
            <p:ph type="subTitle" idx="1"/>
          </p:nvPr>
        </p:nvSpPr>
        <p:spPr>
          <a:xfrm>
            <a:off x="1524000" y="4067175"/>
            <a:ext cx="9144000" cy="1190624"/>
          </a:xfrm>
        </p:spPr>
        <p:txBody>
          <a:bodyPr/>
          <a:lstStyle/>
          <a:p>
            <a:r>
              <a:rPr lang="en-US" altLang="ko-KR" dirty="0"/>
              <a:t>Min</a:t>
            </a:r>
            <a:r>
              <a:rPr lang="ko-KR" altLang="en-US" dirty="0"/>
              <a:t> </a:t>
            </a:r>
            <a:r>
              <a:rPr lang="en-US" altLang="ko-KR" dirty="0"/>
              <a:t>Hyeong</a:t>
            </a:r>
            <a:r>
              <a:rPr lang="ko-KR" altLang="en-US" dirty="0"/>
              <a:t> </a:t>
            </a:r>
            <a:r>
              <a:rPr lang="en-US" altLang="ko-KR" dirty="0"/>
              <a:t>Lee,</a:t>
            </a:r>
            <a:r>
              <a:rPr lang="ko-KR" altLang="en-US" dirty="0"/>
              <a:t> </a:t>
            </a:r>
            <a:r>
              <a:rPr lang="en-US" altLang="ko-KR" dirty="0"/>
              <a:t>Seoul</a:t>
            </a:r>
            <a:r>
              <a:rPr lang="ko-KR" altLang="en-US" dirty="0"/>
              <a:t> </a:t>
            </a:r>
            <a:r>
              <a:rPr lang="en-US" altLang="ko-KR" dirty="0"/>
              <a:t>National</a:t>
            </a:r>
            <a:r>
              <a:rPr lang="ko-KR" altLang="en-US" dirty="0"/>
              <a:t> </a:t>
            </a:r>
            <a:r>
              <a:rPr lang="en-US" altLang="ko-KR" dirty="0"/>
              <a:t>University</a:t>
            </a:r>
            <a:endParaRPr lang="ko-KR" altLang="en-US" dirty="0"/>
          </a:p>
        </p:txBody>
      </p:sp>
    </p:spTree>
    <p:extLst>
      <p:ext uri="{BB962C8B-B14F-4D97-AF65-F5344CB8AC3E}">
        <p14:creationId xmlns:p14="http://schemas.microsoft.com/office/powerpoint/2010/main" val="3136352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CEF8E14-BE4F-4DA6-AF49-3BE771193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393" y="1155583"/>
            <a:ext cx="6623214" cy="4546834"/>
          </a:xfrm>
          <a:prstGeom prst="rect">
            <a:avLst/>
          </a:prstGeom>
        </p:spPr>
      </p:pic>
    </p:spTree>
    <p:extLst>
      <p:ext uri="{BB962C8B-B14F-4D97-AF65-F5344CB8AC3E}">
        <p14:creationId xmlns:p14="http://schemas.microsoft.com/office/powerpoint/2010/main" val="230829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BD0C40E-67EA-4943-BAA8-6C52586CA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989400"/>
            <a:ext cx="4522337" cy="3336150"/>
          </a:xfrm>
          <a:prstGeom prst="rect">
            <a:avLst/>
          </a:prstGeom>
        </p:spPr>
      </p:pic>
      <p:pic>
        <p:nvPicPr>
          <p:cNvPr id="5" name="그림 4">
            <a:extLst>
              <a:ext uri="{FF2B5EF4-FFF2-40B4-BE49-F238E27FC236}">
                <a16:creationId xmlns:a16="http://schemas.microsoft.com/office/drawing/2014/main" id="{56DCA0EF-8CDD-46B6-AF9A-8A39D748C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787" y="989400"/>
            <a:ext cx="4522337" cy="3336150"/>
          </a:xfrm>
          <a:prstGeom prst="rect">
            <a:avLst/>
          </a:prstGeom>
        </p:spPr>
      </p:pic>
      <p:sp>
        <p:nvSpPr>
          <p:cNvPr id="6" name="타원 5">
            <a:extLst>
              <a:ext uri="{FF2B5EF4-FFF2-40B4-BE49-F238E27FC236}">
                <a16:creationId xmlns:a16="http://schemas.microsoft.com/office/drawing/2014/main" id="{6CFC299A-6872-4D63-925E-F143CAB1835C}"/>
              </a:ext>
            </a:extLst>
          </p:cNvPr>
          <p:cNvSpPr/>
          <p:nvPr/>
        </p:nvSpPr>
        <p:spPr>
          <a:xfrm>
            <a:off x="8429625" y="2981326"/>
            <a:ext cx="304800" cy="2857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EB939F4-B525-4713-AFA2-F76CDEDD5779}"/>
              </a:ext>
            </a:extLst>
          </p:cNvPr>
          <p:cNvSpPr txBox="1"/>
          <p:nvPr/>
        </p:nvSpPr>
        <p:spPr>
          <a:xfrm>
            <a:off x="1422968" y="4658837"/>
            <a:ext cx="9134475" cy="1200329"/>
          </a:xfrm>
          <a:prstGeom prst="rect">
            <a:avLst/>
          </a:prstGeom>
          <a:noFill/>
        </p:spPr>
        <p:txBody>
          <a:bodyPr wrap="square" rtlCol="0">
            <a:spAutoFit/>
          </a:bodyPr>
          <a:lstStyle/>
          <a:p>
            <a:r>
              <a:rPr lang="en-US" altLang="ko-KR" dirty="0"/>
              <a:t>Fig 3. Plots of temperature record data</a:t>
            </a:r>
          </a:p>
          <a:p>
            <a:r>
              <a:rPr lang="en-US" altLang="ko-KR" dirty="0"/>
              <a:t>(a) Record of full data including data on non-flight time. (b) Plot of data on flight time extracted from raw data, and the high lighted part is the burst point, whose temperature is (-33︒C), and estimated altitude is 36km.</a:t>
            </a:r>
            <a:endParaRPr lang="ko-KR" altLang="en-US" dirty="0"/>
          </a:p>
        </p:txBody>
      </p:sp>
      <p:sp>
        <p:nvSpPr>
          <p:cNvPr id="8" name="TextBox 7">
            <a:extLst>
              <a:ext uri="{FF2B5EF4-FFF2-40B4-BE49-F238E27FC236}">
                <a16:creationId xmlns:a16="http://schemas.microsoft.com/office/drawing/2014/main" id="{9E527914-B789-445D-9CCF-E3B7248B34FB}"/>
              </a:ext>
            </a:extLst>
          </p:cNvPr>
          <p:cNvSpPr txBox="1"/>
          <p:nvPr/>
        </p:nvSpPr>
        <p:spPr>
          <a:xfrm>
            <a:off x="1264787" y="904875"/>
            <a:ext cx="316363" cy="369332"/>
          </a:xfrm>
          <a:prstGeom prst="rect">
            <a:avLst/>
          </a:prstGeom>
          <a:noFill/>
        </p:spPr>
        <p:txBody>
          <a:bodyPr wrap="square" rtlCol="0">
            <a:spAutoFit/>
          </a:bodyPr>
          <a:lstStyle/>
          <a:p>
            <a:r>
              <a:rPr lang="en-US" altLang="ko-KR" dirty="0"/>
              <a:t>a)</a:t>
            </a:r>
            <a:endParaRPr lang="ko-KR" altLang="en-US" dirty="0"/>
          </a:p>
        </p:txBody>
      </p:sp>
      <p:sp>
        <p:nvSpPr>
          <p:cNvPr id="9" name="TextBox 8">
            <a:extLst>
              <a:ext uri="{FF2B5EF4-FFF2-40B4-BE49-F238E27FC236}">
                <a16:creationId xmlns:a16="http://schemas.microsoft.com/office/drawing/2014/main" id="{6120A6E2-7BAA-477D-A522-D0605E0F462F}"/>
              </a:ext>
            </a:extLst>
          </p:cNvPr>
          <p:cNvSpPr txBox="1"/>
          <p:nvPr/>
        </p:nvSpPr>
        <p:spPr>
          <a:xfrm>
            <a:off x="6355213" y="904875"/>
            <a:ext cx="398012" cy="369332"/>
          </a:xfrm>
          <a:prstGeom prst="rect">
            <a:avLst/>
          </a:prstGeom>
          <a:noFill/>
        </p:spPr>
        <p:txBody>
          <a:bodyPr wrap="square" rtlCol="0">
            <a:spAutoFit/>
          </a:bodyPr>
          <a:lstStyle/>
          <a:p>
            <a:r>
              <a:rPr lang="en-US" altLang="ko-KR" dirty="0"/>
              <a:t>b)</a:t>
            </a:r>
            <a:endParaRPr lang="ko-KR" altLang="en-US" dirty="0"/>
          </a:p>
        </p:txBody>
      </p:sp>
    </p:spTree>
    <p:extLst>
      <p:ext uri="{BB962C8B-B14F-4D97-AF65-F5344CB8AC3E}">
        <p14:creationId xmlns:p14="http://schemas.microsoft.com/office/powerpoint/2010/main" val="1616319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CE76D1-9312-436E-9FB2-A29AA114D925}"/>
              </a:ext>
            </a:extLst>
          </p:cNvPr>
          <p:cNvSpPr txBox="1"/>
          <p:nvPr/>
        </p:nvSpPr>
        <p:spPr>
          <a:xfrm>
            <a:off x="1157140" y="4354037"/>
            <a:ext cx="9711757" cy="1200329"/>
          </a:xfrm>
          <a:prstGeom prst="rect">
            <a:avLst/>
          </a:prstGeom>
          <a:noFill/>
        </p:spPr>
        <p:txBody>
          <a:bodyPr wrap="square" rtlCol="0">
            <a:spAutoFit/>
          </a:bodyPr>
          <a:lstStyle/>
          <a:p>
            <a:r>
              <a:rPr lang="en-US" altLang="ko-KR" dirty="0"/>
              <a:t>Fig 1. NRLMSISE-00 Atmosphere model</a:t>
            </a:r>
          </a:p>
          <a:p>
            <a:r>
              <a:rPr lang="en-US" altLang="ko-KR" dirty="0"/>
              <a:t>This atmospheric data table and tools for analysis of it produce various statistical results. It can be used via </a:t>
            </a:r>
            <a:r>
              <a:rPr lang="en-US" altLang="ko-KR" dirty="0">
                <a:hlinkClick r:id="rId2"/>
              </a:rPr>
              <a:t>https://ccmc.gsfc.nasa.gov/modelweb/models/nrlmsise00.php</a:t>
            </a:r>
            <a:r>
              <a:rPr lang="en-US" altLang="ko-KR" dirty="0"/>
              <a:t>. </a:t>
            </a:r>
            <a:br>
              <a:rPr lang="en-US" altLang="ko-KR" dirty="0"/>
            </a:br>
            <a:endParaRPr lang="en-US" altLang="ko-KR" dirty="0"/>
          </a:p>
        </p:txBody>
      </p:sp>
      <p:pic>
        <p:nvPicPr>
          <p:cNvPr id="5" name="그림 4">
            <a:extLst>
              <a:ext uri="{FF2B5EF4-FFF2-40B4-BE49-F238E27FC236}">
                <a16:creationId xmlns:a16="http://schemas.microsoft.com/office/drawing/2014/main" id="{7D377D5A-A6DF-408A-97C0-51A90CDBF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140" y="1444549"/>
            <a:ext cx="9877720" cy="2544509"/>
          </a:xfrm>
          <a:prstGeom prst="rect">
            <a:avLst/>
          </a:prstGeom>
        </p:spPr>
      </p:pic>
    </p:spTree>
    <p:extLst>
      <p:ext uri="{BB962C8B-B14F-4D97-AF65-F5344CB8AC3E}">
        <p14:creationId xmlns:p14="http://schemas.microsoft.com/office/powerpoint/2010/main" val="24727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B76377D-A92A-4B90-BC24-7514C744C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966" y="450729"/>
            <a:ext cx="6128065" cy="4680191"/>
          </a:xfrm>
          <a:prstGeom prst="rect">
            <a:avLst/>
          </a:prstGeom>
        </p:spPr>
      </p:pic>
      <p:sp>
        <p:nvSpPr>
          <p:cNvPr id="4" name="TextBox 3">
            <a:extLst>
              <a:ext uri="{FF2B5EF4-FFF2-40B4-BE49-F238E27FC236}">
                <a16:creationId xmlns:a16="http://schemas.microsoft.com/office/drawing/2014/main" id="{231504D6-FF70-41BA-8104-ADA609C303C2}"/>
              </a:ext>
            </a:extLst>
          </p:cNvPr>
          <p:cNvSpPr txBox="1"/>
          <p:nvPr/>
        </p:nvSpPr>
        <p:spPr>
          <a:xfrm>
            <a:off x="2371724" y="5353050"/>
            <a:ext cx="8302782" cy="923330"/>
          </a:xfrm>
          <a:prstGeom prst="rect">
            <a:avLst/>
          </a:prstGeom>
          <a:noFill/>
        </p:spPr>
        <p:txBody>
          <a:bodyPr wrap="square" rtlCol="0">
            <a:spAutoFit/>
          </a:bodyPr>
          <a:lstStyle/>
          <a:p>
            <a:r>
              <a:rPr lang="en-US" altLang="ko-KR" dirty="0"/>
              <a:t>Fig 2. Expression of density and temperature by altitude from NRLMSISE-00</a:t>
            </a:r>
          </a:p>
          <a:p>
            <a:r>
              <a:rPr lang="en-US" altLang="ko-KR" dirty="0"/>
              <a:t>In the range of 0 to 100 km, the (a) density(g/cm-3) and (b) temperature(Kelvin, K) by height(km).</a:t>
            </a:r>
          </a:p>
        </p:txBody>
      </p:sp>
    </p:spTree>
    <p:extLst>
      <p:ext uri="{BB962C8B-B14F-4D97-AF65-F5344CB8AC3E}">
        <p14:creationId xmlns:p14="http://schemas.microsoft.com/office/powerpoint/2010/main" val="2826407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BFCF4DA-FA1A-4A1C-9810-70FD6494A7A7}"/>
                  </a:ext>
                </a:extLst>
              </p:cNvPr>
              <p:cNvSpPr txBox="1"/>
              <p:nvPr/>
            </p:nvSpPr>
            <p:spPr>
              <a:xfrm>
                <a:off x="4067890" y="2627886"/>
                <a:ext cx="1398175" cy="6603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300" b="0" i="1" smtClean="0">
                          <a:latin typeface="Cambria Math" panose="02040503050406030204" pitchFamily="18" charset="0"/>
                        </a:rPr>
                        <m:t>𝑉</m:t>
                      </m:r>
                      <m:r>
                        <a:rPr lang="en-US" altLang="ko-KR" sz="2300" i="1" smtClean="0">
                          <a:latin typeface="Cambria Math" panose="02040503050406030204" pitchFamily="18" charset="0"/>
                        </a:rPr>
                        <m:t>=</m:t>
                      </m:r>
                      <m:f>
                        <m:fPr>
                          <m:ctrlPr>
                            <a:rPr lang="en-US" altLang="ko-KR" sz="2300" b="0" i="1" smtClean="0">
                              <a:latin typeface="Cambria Math" panose="02040503050406030204" pitchFamily="18" charset="0"/>
                            </a:rPr>
                          </m:ctrlPr>
                        </m:fPr>
                        <m:num>
                          <m:r>
                            <a:rPr lang="en-US" altLang="ko-KR" sz="2300" b="0" i="1" smtClean="0">
                              <a:latin typeface="Cambria Math" panose="02040503050406030204" pitchFamily="18" charset="0"/>
                            </a:rPr>
                            <m:t>𝑛𝑅𝑇</m:t>
                          </m:r>
                        </m:num>
                        <m:den>
                          <m:r>
                            <a:rPr lang="en-US" altLang="ko-KR" sz="2300" b="0" i="1" smtClean="0">
                              <a:latin typeface="Cambria Math" panose="02040503050406030204" pitchFamily="18" charset="0"/>
                            </a:rPr>
                            <m:t>𝑃</m:t>
                          </m:r>
                        </m:den>
                      </m:f>
                    </m:oMath>
                  </m:oMathPara>
                </a14:m>
                <a:endParaRPr lang="ko-KR" altLang="en-US" sz="2300" dirty="0"/>
              </a:p>
            </p:txBody>
          </p:sp>
        </mc:Choice>
        <mc:Fallback>
          <p:sp>
            <p:nvSpPr>
              <p:cNvPr id="2" name="TextBox 1">
                <a:extLst>
                  <a:ext uri="{FF2B5EF4-FFF2-40B4-BE49-F238E27FC236}">
                    <a16:creationId xmlns:a16="http://schemas.microsoft.com/office/drawing/2014/main" id="{DBFCF4DA-FA1A-4A1C-9810-70FD6494A7A7}"/>
                  </a:ext>
                </a:extLst>
              </p:cNvPr>
              <p:cNvSpPr txBox="1">
                <a:spLocks noRot="1" noChangeAspect="1" noMove="1" noResize="1" noEditPoints="1" noAdjustHandles="1" noChangeArrowheads="1" noChangeShapeType="1" noTextEdit="1"/>
              </p:cNvSpPr>
              <p:nvPr/>
            </p:nvSpPr>
            <p:spPr>
              <a:xfrm>
                <a:off x="4067890" y="2627886"/>
                <a:ext cx="1398175" cy="660309"/>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373294E-637D-410F-ADAA-19E9862FD7DD}"/>
                  </a:ext>
                </a:extLst>
              </p:cNvPr>
              <p:cNvSpPr txBox="1"/>
              <p:nvPr/>
            </p:nvSpPr>
            <p:spPr>
              <a:xfrm>
                <a:off x="6917149" y="2650264"/>
                <a:ext cx="30164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𝐴𝑖</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𝑟</m:t>
                          </m:r>
                        </m:e>
                        <m:sup>
                          <m:r>
                            <a:rPr lang="en-US" altLang="ko-KR" sz="2000" b="0" i="1" smtClean="0">
                              <a:latin typeface="Cambria Math" panose="02040503050406030204" pitchFamily="18" charset="0"/>
                            </a:rPr>
                            <m:t>′</m:t>
                          </m:r>
                        </m:sup>
                      </m:sSup>
                      <m:r>
                        <a:rPr lang="en-US" altLang="ko-KR" sz="2000" b="0" i="1" smtClean="0">
                          <a:latin typeface="Cambria Math" panose="02040503050406030204" pitchFamily="18" charset="0"/>
                        </a:rPr>
                        <m:t>𝑠</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𝑚𝑎𝑠𝑠</m:t>
                      </m:r>
                      <m:r>
                        <a:rPr lang="en-US" altLang="ko-KR" sz="2000" i="1">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rPr>
                        <m:t>28.84</m:t>
                      </m:r>
                      <m:r>
                        <a:rPr lang="en-US" altLang="ko-KR" sz="2000" b="0" i="1" smtClean="0">
                          <a:latin typeface="Cambria Math" panose="02040503050406030204" pitchFamily="18" charset="0"/>
                        </a:rPr>
                        <m:t>𝑔</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𝑚𝑜𝑙</m:t>
                      </m:r>
                    </m:oMath>
                  </m:oMathPara>
                </a14:m>
                <a:endParaRPr lang="ko-KR" altLang="en-US" sz="2000" dirty="0"/>
              </a:p>
            </p:txBody>
          </p:sp>
        </mc:Choice>
        <mc:Fallback xmlns="">
          <p:sp>
            <p:nvSpPr>
              <p:cNvPr id="3" name="TextBox 2">
                <a:extLst>
                  <a:ext uri="{FF2B5EF4-FFF2-40B4-BE49-F238E27FC236}">
                    <a16:creationId xmlns:a16="http://schemas.microsoft.com/office/drawing/2014/main" id="{B373294E-637D-410F-ADAA-19E9862FD7DD}"/>
                  </a:ext>
                </a:extLst>
              </p:cNvPr>
              <p:cNvSpPr txBox="1">
                <a:spLocks noRot="1" noChangeAspect="1" noMove="1" noResize="1" noEditPoints="1" noAdjustHandles="1" noChangeArrowheads="1" noChangeShapeType="1" noTextEdit="1"/>
              </p:cNvSpPr>
              <p:nvPr/>
            </p:nvSpPr>
            <p:spPr>
              <a:xfrm>
                <a:off x="6917149" y="2650264"/>
                <a:ext cx="3016467" cy="307777"/>
              </a:xfrm>
              <a:prstGeom prst="rect">
                <a:avLst/>
              </a:prstGeom>
              <a:blipFill>
                <a:blip r:embed="rId3"/>
                <a:stretch>
                  <a:fillRect l="-1010" r="-808" b="-3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226BD-64E6-45A0-9D61-8906E11E6843}"/>
                  </a:ext>
                </a:extLst>
              </p:cNvPr>
              <p:cNvSpPr txBox="1"/>
              <p:nvPr/>
            </p:nvSpPr>
            <p:spPr>
              <a:xfrm>
                <a:off x="6917149" y="3038817"/>
                <a:ext cx="24833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𝐻</m:t>
                      </m:r>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𝑒</m:t>
                          </m:r>
                        </m:e>
                        <m:sup>
                          <m:r>
                            <a:rPr lang="en-US" altLang="ko-KR" sz="2000" b="0" i="1" smtClean="0">
                              <a:latin typeface="Cambria Math" panose="02040503050406030204" pitchFamily="18" charset="0"/>
                            </a:rPr>
                            <m:t>′</m:t>
                          </m:r>
                        </m:sup>
                      </m:sSup>
                      <m:r>
                        <a:rPr lang="en-US" altLang="ko-KR" sz="2000" b="0" i="1" smtClean="0">
                          <a:latin typeface="Cambria Math" panose="02040503050406030204" pitchFamily="18" charset="0"/>
                        </a:rPr>
                        <m:t>𝑠</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𝑚𝑎𝑠𝑠</m:t>
                      </m:r>
                      <m:r>
                        <a:rPr lang="en-US" altLang="ko-KR" sz="200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rPr>
                        <m:t>4</m:t>
                      </m:r>
                      <m:r>
                        <a:rPr lang="en-US" altLang="ko-KR" sz="2000" b="0" i="1" smtClean="0">
                          <a:latin typeface="Cambria Math" panose="02040503050406030204" pitchFamily="18" charset="0"/>
                        </a:rPr>
                        <m:t>𝑔</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𝑚𝑜𝑙</m:t>
                      </m:r>
                    </m:oMath>
                  </m:oMathPara>
                </a14:m>
                <a:endParaRPr lang="ko-KR" altLang="en-US" sz="2000" dirty="0"/>
              </a:p>
            </p:txBody>
          </p:sp>
        </mc:Choice>
        <mc:Fallback xmlns="">
          <p:sp>
            <p:nvSpPr>
              <p:cNvPr id="4" name="TextBox 3">
                <a:extLst>
                  <a:ext uri="{FF2B5EF4-FFF2-40B4-BE49-F238E27FC236}">
                    <a16:creationId xmlns:a16="http://schemas.microsoft.com/office/drawing/2014/main" id="{5BA226BD-64E6-45A0-9D61-8906E11E6843}"/>
                  </a:ext>
                </a:extLst>
              </p:cNvPr>
              <p:cNvSpPr txBox="1">
                <a:spLocks noRot="1" noChangeAspect="1" noMove="1" noResize="1" noEditPoints="1" noAdjustHandles="1" noChangeArrowheads="1" noChangeShapeType="1" noTextEdit="1"/>
              </p:cNvSpPr>
              <p:nvPr/>
            </p:nvSpPr>
            <p:spPr>
              <a:xfrm>
                <a:off x="6917149" y="3038817"/>
                <a:ext cx="2483308" cy="307777"/>
              </a:xfrm>
              <a:prstGeom prst="rect">
                <a:avLst/>
              </a:prstGeom>
              <a:blipFill>
                <a:blip r:embed="rId4"/>
                <a:stretch>
                  <a:fillRect l="-1474" r="-1229" b="-372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E65D53-CEB8-4D9D-81D5-6B54554B7607}"/>
                  </a:ext>
                </a:extLst>
              </p:cNvPr>
              <p:cNvSpPr txBox="1"/>
              <p:nvPr/>
            </p:nvSpPr>
            <p:spPr>
              <a:xfrm>
                <a:off x="6917149" y="3438751"/>
                <a:ext cx="242778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𝐻</m:t>
                          </m:r>
                        </m:e>
                        <m:sub>
                          <m:r>
                            <a:rPr lang="en-US" altLang="ko-KR" sz="2000" b="0" i="1" smtClean="0">
                              <a:latin typeface="Cambria Math" panose="02040503050406030204" pitchFamily="18" charset="0"/>
                            </a:rPr>
                            <m:t>2</m:t>
                          </m:r>
                        </m:sub>
                      </m:sSub>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𝑠</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𝑚𝑎𝑠𝑠</m:t>
                      </m:r>
                      <m:r>
                        <a:rPr lang="en-US" altLang="ko-KR" sz="2000" i="1">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rPr>
                        <m:t>2</m:t>
                      </m:r>
                      <m:r>
                        <a:rPr lang="en-US" altLang="ko-KR" sz="2000" b="0" i="1" smtClean="0">
                          <a:latin typeface="Cambria Math" panose="02040503050406030204" pitchFamily="18" charset="0"/>
                        </a:rPr>
                        <m:t>𝑔</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𝑚𝑜𝑙</m:t>
                      </m:r>
                    </m:oMath>
                  </m:oMathPara>
                </a14:m>
                <a:endParaRPr lang="ko-KR" altLang="en-US" sz="2000" dirty="0"/>
              </a:p>
            </p:txBody>
          </p:sp>
        </mc:Choice>
        <mc:Fallback xmlns="">
          <p:sp>
            <p:nvSpPr>
              <p:cNvPr id="5" name="TextBox 4">
                <a:extLst>
                  <a:ext uri="{FF2B5EF4-FFF2-40B4-BE49-F238E27FC236}">
                    <a16:creationId xmlns:a16="http://schemas.microsoft.com/office/drawing/2014/main" id="{94E65D53-CEB8-4D9D-81D5-6B54554B7607}"/>
                  </a:ext>
                </a:extLst>
              </p:cNvPr>
              <p:cNvSpPr txBox="1">
                <a:spLocks noRot="1" noChangeAspect="1" noMove="1" noResize="1" noEditPoints="1" noAdjustHandles="1" noChangeArrowheads="1" noChangeShapeType="1" noTextEdit="1"/>
              </p:cNvSpPr>
              <p:nvPr/>
            </p:nvSpPr>
            <p:spPr>
              <a:xfrm>
                <a:off x="6917149" y="3438751"/>
                <a:ext cx="2427781" cy="307777"/>
              </a:xfrm>
              <a:prstGeom prst="rect">
                <a:avLst/>
              </a:prstGeom>
              <a:blipFill>
                <a:blip r:embed="rId5"/>
                <a:stretch>
                  <a:fillRect l="-1508" r="-1256" b="-37255"/>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965E21-B32F-4B03-BF2B-03FCC430D353}"/>
                  </a:ext>
                </a:extLst>
              </p:cNvPr>
              <p:cNvSpPr txBox="1"/>
              <p:nvPr/>
            </p:nvSpPr>
            <p:spPr>
              <a:xfrm>
                <a:off x="1673507" y="3652661"/>
                <a:ext cx="4367927" cy="138499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ea typeface="Cambria Math" panose="02040503050406030204" pitchFamily="18" charset="0"/>
                        </a:rPr>
                        <m:t>𝑅</m:t>
                      </m:r>
                      <m:r>
                        <a:rPr lang="en-US" altLang="ko-KR"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0.082</m:t>
                      </m:r>
                    </m:oMath>
                  </m:oMathPara>
                </a14:m>
                <a:endParaRPr lang="en-US" altLang="ko-KR"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𝑝𝑟𝑒𝑠𝑠𝑢𝑟𝑒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𝑖𝑛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𝑎𝑡𝑚</m:t>
                      </m:r>
                    </m:oMath>
                  </m:oMathPara>
                </a14:m>
                <a:endParaRPr lang="en-US" altLang="ko-KR"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𝑇</m:t>
                      </m:r>
                      <m:r>
                        <a:rPr lang="en-US" altLang="ko-KR" b="0" i="1" smtClean="0">
                          <a:latin typeface="Cambria Math" panose="02040503050406030204" pitchFamily="18" charset="0"/>
                        </a:rPr>
                        <m:t>=</m:t>
                      </m:r>
                      <m:r>
                        <a:rPr lang="en-US" altLang="ko-KR" b="0" i="1" smtClean="0">
                          <a:latin typeface="Cambria Math" panose="02040503050406030204" pitchFamily="18" charset="0"/>
                        </a:rPr>
                        <m:t>𝑎𝑏𝑠𝑜𝑙𝑢𝑡𝑒</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𝑡𝑒𝑚𝑝𝑒𝑟𝑎𝑡𝑢𝑟𝑒</m:t>
                      </m:r>
                      <m:r>
                        <a:rPr lang="en-US" altLang="ko-KR" b="0" i="1" smtClean="0">
                          <a:latin typeface="Cambria Math" panose="02040503050406030204" pitchFamily="18" charset="0"/>
                        </a:rPr>
                        <m:t>(</m:t>
                      </m:r>
                      <m:r>
                        <a:rPr lang="en-US" altLang="ko-KR" b="0" i="1" smtClean="0">
                          <a:latin typeface="Cambria Math" panose="02040503050406030204" pitchFamily="18" charset="0"/>
                        </a:rPr>
                        <m:t>𝐾</m:t>
                      </m:r>
                      <m:r>
                        <a:rPr lang="en-US" altLang="ko-KR" b="0" i="1" smtClean="0">
                          <a:latin typeface="Cambria Math" panose="02040503050406030204" pitchFamily="18" charset="0"/>
                        </a:rPr>
                        <m:t>=273.15℃)</m:t>
                      </m:r>
                    </m:oMath>
                  </m:oMathPara>
                </a14:m>
                <a:endParaRPr lang="ko-KR" altLang="en-US" dirty="0"/>
              </a:p>
              <a:p>
                <a:pPr algn="ctr"/>
                <a:r>
                  <a:rPr lang="en-US" altLang="ko-KR" b="0" i="1" dirty="0">
                    <a:latin typeface="Cambria Math" panose="02040503050406030204" pitchFamily="18" charset="0"/>
                  </a:rPr>
                  <a:t>V = volume</a:t>
                </a:r>
              </a:p>
              <a:p>
                <a:pPr algn="ct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m:t>
                      </m:r>
                      <m:r>
                        <a:rPr lang="en-US" altLang="ko-KR" b="0" i="1" smtClean="0">
                          <a:latin typeface="Cambria Math" panose="02040503050406030204" pitchFamily="18" charset="0"/>
                        </a:rPr>
                        <m:t>𝑚𝑎𝑠𝑠</m:t>
                      </m:r>
                      <m:r>
                        <a:rPr lang="en-US" altLang="ko-KR" b="0" i="1" smtClean="0">
                          <a:latin typeface="Cambria Math" panose="02040503050406030204" pitchFamily="18" charset="0"/>
                        </a:rPr>
                        <m:t> </m:t>
                      </m:r>
                      <m:r>
                        <a:rPr lang="en-US" altLang="ko-KR" b="0" i="1" smtClean="0">
                          <a:latin typeface="Cambria Math" panose="02040503050406030204" pitchFamily="18" charset="0"/>
                        </a:rPr>
                        <m:t>𝑖𝑛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𝑚𝑜𝑙𝑒𝑠</m:t>
                      </m:r>
                    </m:oMath>
                  </m:oMathPara>
                </a14:m>
                <a:endParaRPr lang="en-US" altLang="ko-KR" b="0" i="1" dirty="0">
                  <a:latin typeface="Cambria Math" panose="02040503050406030204" pitchFamily="18" charset="0"/>
                </a:endParaRPr>
              </a:p>
            </p:txBody>
          </p:sp>
        </mc:Choice>
        <mc:Fallback>
          <p:sp>
            <p:nvSpPr>
              <p:cNvPr id="6" name="TextBox 5">
                <a:extLst>
                  <a:ext uri="{FF2B5EF4-FFF2-40B4-BE49-F238E27FC236}">
                    <a16:creationId xmlns:a16="http://schemas.microsoft.com/office/drawing/2014/main" id="{76965E21-B32F-4B03-BF2B-03FCC430D353}"/>
                  </a:ext>
                </a:extLst>
              </p:cNvPr>
              <p:cNvSpPr txBox="1">
                <a:spLocks noRot="1" noChangeAspect="1" noMove="1" noResize="1" noEditPoints="1" noAdjustHandles="1" noChangeArrowheads="1" noChangeShapeType="1" noTextEdit="1"/>
              </p:cNvSpPr>
              <p:nvPr/>
            </p:nvSpPr>
            <p:spPr>
              <a:xfrm>
                <a:off x="1673507" y="3652661"/>
                <a:ext cx="4367927" cy="1384995"/>
              </a:xfrm>
              <a:prstGeom prst="rect">
                <a:avLst/>
              </a:prstGeom>
              <a:blipFill>
                <a:blip r:embed="rId6"/>
                <a:stretch>
                  <a:fillRect l="-559" r="-1257" b="-132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D481CA0-A99F-4A9B-B86C-E1A4972C61AF}"/>
                  </a:ext>
                </a:extLst>
              </p:cNvPr>
              <p:cNvSpPr txBox="1"/>
              <p:nvPr/>
            </p:nvSpPr>
            <p:spPr>
              <a:xfrm>
                <a:off x="2340257" y="2804151"/>
                <a:ext cx="12206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𝑃𝑉</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𝑛𝑅𝑇</m:t>
                      </m:r>
                    </m:oMath>
                  </m:oMathPara>
                </a14:m>
                <a:endParaRPr lang="ko-KR" altLang="en-US" sz="2000" dirty="0"/>
              </a:p>
            </p:txBody>
          </p:sp>
        </mc:Choice>
        <mc:Fallback>
          <p:sp>
            <p:nvSpPr>
              <p:cNvPr id="7" name="TextBox 6">
                <a:extLst>
                  <a:ext uri="{FF2B5EF4-FFF2-40B4-BE49-F238E27FC236}">
                    <a16:creationId xmlns:a16="http://schemas.microsoft.com/office/drawing/2014/main" id="{2D481CA0-A99F-4A9B-B86C-E1A4972C61AF}"/>
                  </a:ext>
                </a:extLst>
              </p:cNvPr>
              <p:cNvSpPr txBox="1">
                <a:spLocks noRot="1" noChangeAspect="1" noMove="1" noResize="1" noEditPoints="1" noAdjustHandles="1" noChangeArrowheads="1" noChangeShapeType="1" noTextEdit="1"/>
              </p:cNvSpPr>
              <p:nvPr/>
            </p:nvSpPr>
            <p:spPr>
              <a:xfrm>
                <a:off x="2340257" y="2804151"/>
                <a:ext cx="1220655" cy="307777"/>
              </a:xfrm>
              <a:prstGeom prst="rect">
                <a:avLst/>
              </a:prstGeom>
              <a:blipFill>
                <a:blip r:embed="rId7"/>
                <a:stretch>
                  <a:fillRect l="-3500" r="-3000" b="-10000"/>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E85ABF14-A7DE-476E-A359-81D643527761}"/>
              </a:ext>
            </a:extLst>
          </p:cNvPr>
          <p:cNvSpPr txBox="1"/>
          <p:nvPr/>
        </p:nvSpPr>
        <p:spPr>
          <a:xfrm>
            <a:off x="3030394" y="1710017"/>
            <a:ext cx="6131211" cy="400110"/>
          </a:xfrm>
          <a:prstGeom prst="rect">
            <a:avLst/>
          </a:prstGeom>
          <a:noFill/>
        </p:spPr>
        <p:txBody>
          <a:bodyPr wrap="square" rtlCol="0">
            <a:spAutoFit/>
          </a:bodyPr>
          <a:lstStyle/>
          <a:p>
            <a:r>
              <a:rPr lang="en-US" altLang="ko-KR" sz="2000" b="1" i="1" dirty="0"/>
              <a:t>Calculate volume, in liter, for 1 mole by altitude </a:t>
            </a:r>
            <a:endParaRPr lang="ko-KR" altLang="en-US" sz="2000" b="1" i="1" dirty="0"/>
          </a:p>
        </p:txBody>
      </p:sp>
      <p:sp>
        <p:nvSpPr>
          <p:cNvPr id="9" name="TextBox 8">
            <a:extLst>
              <a:ext uri="{FF2B5EF4-FFF2-40B4-BE49-F238E27FC236}">
                <a16:creationId xmlns:a16="http://schemas.microsoft.com/office/drawing/2014/main" id="{75536FC1-DB8F-421F-8694-189287593225}"/>
              </a:ext>
            </a:extLst>
          </p:cNvPr>
          <p:cNvSpPr txBox="1"/>
          <p:nvPr/>
        </p:nvSpPr>
        <p:spPr>
          <a:xfrm>
            <a:off x="6917149" y="4606768"/>
            <a:ext cx="3253011" cy="707886"/>
          </a:xfrm>
          <a:prstGeom prst="rect">
            <a:avLst/>
          </a:prstGeom>
          <a:noFill/>
        </p:spPr>
        <p:txBody>
          <a:bodyPr wrap="square" rtlCol="0">
            <a:spAutoFit/>
          </a:bodyPr>
          <a:lstStyle/>
          <a:p>
            <a:r>
              <a:rPr lang="en-US" altLang="ko-KR" sz="2000" i="1" dirty="0">
                <a:latin typeface="Cambria Math" panose="02040503050406030204" pitchFamily="18" charset="0"/>
                <a:ea typeface="Cambria Math" panose="02040503050406030204" pitchFamily="18" charset="0"/>
              </a:rPr>
              <a:t>Using ideal gas equation to calculate density</a:t>
            </a:r>
            <a:endParaRPr lang="ko-KR" altLang="en-US" sz="2000" i="1" dirty="0">
              <a:latin typeface="Cambria Math" panose="02040503050406030204" pitchFamily="18" charset="0"/>
            </a:endParaRPr>
          </a:p>
        </p:txBody>
      </p:sp>
    </p:spTree>
    <p:extLst>
      <p:ext uri="{BB962C8B-B14F-4D97-AF65-F5344CB8AC3E}">
        <p14:creationId xmlns:p14="http://schemas.microsoft.com/office/powerpoint/2010/main" val="429402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B06094B-B99D-4FA3-93AC-99B64D39106C}"/>
                  </a:ext>
                </a:extLst>
              </p:cNvPr>
              <p:cNvSpPr txBox="1"/>
              <p:nvPr/>
            </p:nvSpPr>
            <p:spPr>
              <a:xfrm>
                <a:off x="2841564" y="1409559"/>
                <a:ext cx="5784972" cy="5845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m:t>
                      </m:r>
                      <m:r>
                        <a:rPr lang="en-US" altLang="ko-KR" sz="200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1∗0.082∗</m:t>
                          </m:r>
                          <m:r>
                            <a:rPr lang="en-US" altLang="ko-KR" sz="2000" b="0" i="1" smtClean="0">
                              <a:latin typeface="Cambria Math" panose="02040503050406030204" pitchFamily="18" charset="0"/>
                            </a:rPr>
                            <m:t>227.65</m:t>
                          </m:r>
                        </m:num>
                        <m:den>
                          <m:r>
                            <a:rPr lang="en-US" altLang="ko-KR" sz="2000" b="0" i="1" smtClean="0">
                              <a:latin typeface="Cambria Math" panose="02040503050406030204" pitchFamily="18" charset="0"/>
                            </a:rPr>
                            <m:t>0.00995048</m:t>
                          </m:r>
                        </m:den>
                      </m:f>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1876.02</m:t>
                      </m:r>
                    </m:oMath>
                  </m:oMathPara>
                </a14:m>
                <a:endParaRPr lang="en-US" altLang="ko-KR" sz="2000" dirty="0">
                  <a:latin typeface="Cambria Math" panose="02040503050406030204" pitchFamily="18" charset="0"/>
                  <a:ea typeface="Cambria Math" panose="02040503050406030204" pitchFamily="18" charset="0"/>
                </a:endParaRPr>
              </a:p>
            </p:txBody>
          </p:sp>
        </mc:Choice>
        <mc:Fallback>
          <p:sp>
            <p:nvSpPr>
              <p:cNvPr id="2" name="TextBox 1">
                <a:extLst>
                  <a:ext uri="{FF2B5EF4-FFF2-40B4-BE49-F238E27FC236}">
                    <a16:creationId xmlns:a16="http://schemas.microsoft.com/office/drawing/2014/main" id="{AB06094B-B99D-4FA3-93AC-99B64D39106C}"/>
                  </a:ext>
                </a:extLst>
              </p:cNvPr>
              <p:cNvSpPr txBox="1">
                <a:spLocks noRot="1" noChangeAspect="1" noMove="1" noResize="1" noEditPoints="1" noAdjustHandles="1" noChangeArrowheads="1" noChangeShapeType="1" noTextEdit="1"/>
              </p:cNvSpPr>
              <p:nvPr/>
            </p:nvSpPr>
            <p:spPr>
              <a:xfrm>
                <a:off x="2841564" y="1409559"/>
                <a:ext cx="5784972" cy="584519"/>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741340-F62F-48B0-BA68-3E9F581231BF}"/>
                  </a:ext>
                </a:extLst>
              </p:cNvPr>
              <p:cNvSpPr txBox="1"/>
              <p:nvPr/>
            </p:nvSpPr>
            <p:spPr>
              <a:xfrm>
                <a:off x="3931920" y="2569707"/>
                <a:ext cx="5056566" cy="615553"/>
              </a:xfrm>
              <a:prstGeom prst="rect">
                <a:avLst/>
              </a:prstGeom>
              <a:noFill/>
            </p:spPr>
            <p:txBody>
              <a:bodyPr wrap="square" lIns="0" tIns="0" rIns="0" bIns="0" rtlCol="0">
                <a:spAutoFit/>
              </a:bodyPr>
              <a:lstStyle/>
              <a:p>
                <a:r>
                  <a:rPr lang="en-US" altLang="ko-KR" sz="2000" dirty="0">
                    <a:latin typeface="Cambria Math" panose="02040503050406030204" pitchFamily="18" charset="0"/>
                    <a:ea typeface="Cambria Math" panose="02040503050406030204" pitchFamily="18" charset="0"/>
                  </a:rPr>
                  <a:t>Density(Air) = 28.84 g/</a:t>
                </a:r>
                <a14:m>
                  <m:oMath xmlns:m="http://schemas.openxmlformats.org/officeDocument/2006/math">
                    <m:r>
                      <m:rPr>
                        <m:nor/>
                      </m:rPr>
                      <a:rPr lang="en-US" altLang="ko-KR" sz="2000" dirty="0">
                        <a:latin typeface="Cambria Math" panose="02040503050406030204" pitchFamily="18" charset="0"/>
                        <a:ea typeface="Cambria Math" panose="02040503050406030204" pitchFamily="18" charset="0"/>
                      </a:rPr>
                      <m:t>1</m:t>
                    </m:r>
                    <m:r>
                      <m:rPr>
                        <m:nor/>
                      </m:rPr>
                      <a:rPr lang="en-US" altLang="ko-KR" sz="2000" b="0" i="0" dirty="0" smtClean="0">
                        <a:latin typeface="Cambria Math" panose="02040503050406030204" pitchFamily="18" charset="0"/>
                        <a:ea typeface="Cambria Math" panose="02040503050406030204" pitchFamily="18" charset="0"/>
                      </a:rPr>
                      <m:t>876.02</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=0.01537 g/L</a:t>
                </a:r>
              </a:p>
            </p:txBody>
          </p:sp>
        </mc:Choice>
        <mc:Fallback>
          <p:sp>
            <p:nvSpPr>
              <p:cNvPr id="3" name="TextBox 2">
                <a:extLst>
                  <a:ext uri="{FF2B5EF4-FFF2-40B4-BE49-F238E27FC236}">
                    <a16:creationId xmlns:a16="http://schemas.microsoft.com/office/drawing/2014/main" id="{BF741340-F62F-48B0-BA68-3E9F581231BF}"/>
                  </a:ext>
                </a:extLst>
              </p:cNvPr>
              <p:cNvSpPr txBox="1">
                <a:spLocks noRot="1" noChangeAspect="1" noMove="1" noResize="1" noEditPoints="1" noAdjustHandles="1" noChangeArrowheads="1" noChangeShapeType="1" noTextEdit="1"/>
              </p:cNvSpPr>
              <p:nvPr/>
            </p:nvSpPr>
            <p:spPr>
              <a:xfrm>
                <a:off x="3931920" y="2569707"/>
                <a:ext cx="5056566" cy="615553"/>
              </a:xfrm>
              <a:prstGeom prst="rect">
                <a:avLst/>
              </a:prstGeom>
              <a:blipFill>
                <a:blip r:embed="rId3"/>
                <a:stretch>
                  <a:fillRect l="-3016" t="-12871" b="-237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05E3B4-AC66-4740-93F1-C23E7BDA31C2}"/>
                  </a:ext>
                </a:extLst>
              </p:cNvPr>
              <p:cNvSpPr txBox="1"/>
              <p:nvPr/>
            </p:nvSpPr>
            <p:spPr>
              <a:xfrm>
                <a:off x="3931920" y="3662919"/>
                <a:ext cx="5056566" cy="615553"/>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(He) = 4 g/</a:t>
                </a:r>
                <a14:m>
                  <m:oMath xmlns:m="http://schemas.openxmlformats.org/officeDocument/2006/math">
                    <m:r>
                      <m:rPr>
                        <m:nor/>
                      </m:rPr>
                      <a:rPr lang="en-US" altLang="ko-KR" sz="2000" dirty="0">
                        <a:latin typeface="Cambria Math" panose="02040503050406030204" pitchFamily="18" charset="0"/>
                        <a:ea typeface="Cambria Math" panose="02040503050406030204" pitchFamily="18" charset="0"/>
                      </a:rPr>
                      <m:t>1</m:t>
                    </m:r>
                    <m:r>
                      <m:rPr>
                        <m:nor/>
                      </m:rPr>
                      <a:rPr lang="en-US" altLang="ko-KR" sz="2000" b="0" i="0" dirty="0" smtClean="0">
                        <a:latin typeface="Cambria Math" panose="02040503050406030204" pitchFamily="18" charset="0"/>
                        <a:ea typeface="Cambria Math" panose="02040503050406030204" pitchFamily="18" charset="0"/>
                      </a:rPr>
                      <m:t>876.02</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=0.00213 g/L</a:t>
                </a:r>
              </a:p>
            </p:txBody>
          </p:sp>
        </mc:Choice>
        <mc:Fallback>
          <p:sp>
            <p:nvSpPr>
              <p:cNvPr id="4" name="TextBox 3">
                <a:extLst>
                  <a:ext uri="{FF2B5EF4-FFF2-40B4-BE49-F238E27FC236}">
                    <a16:creationId xmlns:a16="http://schemas.microsoft.com/office/drawing/2014/main" id="{7805E3B4-AC66-4740-93F1-C23E7BDA31C2}"/>
                  </a:ext>
                </a:extLst>
              </p:cNvPr>
              <p:cNvSpPr txBox="1">
                <a:spLocks noRot="1" noChangeAspect="1" noMove="1" noResize="1" noEditPoints="1" noAdjustHandles="1" noChangeArrowheads="1" noChangeShapeType="1" noTextEdit="1"/>
              </p:cNvSpPr>
              <p:nvPr/>
            </p:nvSpPr>
            <p:spPr>
              <a:xfrm>
                <a:off x="3931920" y="3662919"/>
                <a:ext cx="5056566" cy="615553"/>
              </a:xfrm>
              <a:prstGeom prst="rect">
                <a:avLst/>
              </a:prstGeom>
              <a:blipFill>
                <a:blip r:embed="rId4"/>
                <a:stretch>
                  <a:fillRect l="-3016" t="-12871" b="-237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A5D238C-1A66-429B-9A7C-C085D36E8BDA}"/>
                  </a:ext>
                </a:extLst>
              </p:cNvPr>
              <p:cNvSpPr txBox="1"/>
              <p:nvPr/>
            </p:nvSpPr>
            <p:spPr>
              <a:xfrm>
                <a:off x="3931920" y="4756131"/>
                <a:ext cx="5056566" cy="615553"/>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a:rPr lang="en-US" altLang="ko-KR" sz="2000" b="0" i="1" smtClean="0">
                            <a:latin typeface="Cambria Math" panose="02040503050406030204" pitchFamily="18" charset="0"/>
                            <a:ea typeface="Cambria Math" panose="02040503050406030204" pitchFamily="18" charset="0"/>
                          </a:rPr>
                          <m:t>𝐻</m:t>
                        </m:r>
                      </m:e>
                      <m:sub>
                        <m:r>
                          <a:rPr lang="en-US" altLang="ko-KR" sz="2000" b="0" i="1" smtClean="0">
                            <a:latin typeface="Cambria Math" panose="02040503050406030204" pitchFamily="18" charset="0"/>
                            <a:ea typeface="Cambria Math" panose="02040503050406030204" pitchFamily="18" charset="0"/>
                          </a:rPr>
                          <m:t>2</m:t>
                        </m:r>
                      </m:sub>
                    </m:sSub>
                  </m:oMath>
                </a14:m>
                <a:r>
                  <a:rPr lang="en-US" altLang="ko-KR" sz="2000" dirty="0">
                    <a:latin typeface="Cambria Math" panose="02040503050406030204" pitchFamily="18" charset="0"/>
                    <a:ea typeface="Cambria Math" panose="02040503050406030204" pitchFamily="18" charset="0"/>
                  </a:rPr>
                  <a:t>) = 2 g/</a:t>
                </a:r>
                <a14:m>
                  <m:oMath xmlns:m="http://schemas.openxmlformats.org/officeDocument/2006/math">
                    <m:r>
                      <m:rPr>
                        <m:nor/>
                      </m:rPr>
                      <a:rPr lang="en-US" altLang="ko-KR" sz="2000" dirty="0">
                        <a:latin typeface="Cambria Math" panose="02040503050406030204" pitchFamily="18" charset="0"/>
                        <a:ea typeface="Cambria Math" panose="02040503050406030204" pitchFamily="18" charset="0"/>
                      </a:rPr>
                      <m:t>1</m:t>
                    </m:r>
                    <m:r>
                      <m:rPr>
                        <m:nor/>
                      </m:rPr>
                      <a:rPr lang="en-US" altLang="ko-KR" sz="2000" b="0" i="0" dirty="0" smtClean="0">
                        <a:latin typeface="Cambria Math" panose="02040503050406030204" pitchFamily="18" charset="0"/>
                        <a:ea typeface="Cambria Math" panose="02040503050406030204" pitchFamily="18" charset="0"/>
                      </a:rPr>
                      <m:t>876.02</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=0.001 g/L</a:t>
                </a:r>
              </a:p>
            </p:txBody>
          </p:sp>
        </mc:Choice>
        <mc:Fallback>
          <p:sp>
            <p:nvSpPr>
              <p:cNvPr id="5" name="TextBox 4">
                <a:extLst>
                  <a:ext uri="{FF2B5EF4-FFF2-40B4-BE49-F238E27FC236}">
                    <a16:creationId xmlns:a16="http://schemas.microsoft.com/office/drawing/2014/main" id="{3A5D238C-1A66-429B-9A7C-C085D36E8BDA}"/>
                  </a:ext>
                </a:extLst>
              </p:cNvPr>
              <p:cNvSpPr txBox="1">
                <a:spLocks noRot="1" noChangeAspect="1" noMove="1" noResize="1" noEditPoints="1" noAdjustHandles="1" noChangeArrowheads="1" noChangeShapeType="1" noTextEdit="1"/>
              </p:cNvSpPr>
              <p:nvPr/>
            </p:nvSpPr>
            <p:spPr>
              <a:xfrm>
                <a:off x="3931920" y="4756131"/>
                <a:ext cx="5056566" cy="615553"/>
              </a:xfrm>
              <a:prstGeom prst="rect">
                <a:avLst/>
              </a:prstGeom>
              <a:blipFill>
                <a:blip r:embed="rId5"/>
                <a:stretch>
                  <a:fillRect l="-3016" t="-12871" b="-24752"/>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410CB8BF-2A28-4946-BE6D-8D40FB7392FE}"/>
              </a:ext>
            </a:extLst>
          </p:cNvPr>
          <p:cNvSpPr txBox="1"/>
          <p:nvPr/>
        </p:nvSpPr>
        <p:spPr>
          <a:xfrm>
            <a:off x="3843584" y="583437"/>
            <a:ext cx="4504832" cy="446276"/>
          </a:xfrm>
          <a:prstGeom prst="rect">
            <a:avLst/>
          </a:prstGeom>
          <a:noFill/>
        </p:spPr>
        <p:txBody>
          <a:bodyPr wrap="square" rtlCol="0">
            <a:spAutoFit/>
          </a:bodyPr>
          <a:lstStyle/>
          <a:p>
            <a:r>
              <a:rPr lang="en-US" altLang="ko-KR" sz="2300" b="1" i="1" dirty="0">
                <a:latin typeface="Cambria Math" panose="02040503050406030204" pitchFamily="18" charset="0"/>
                <a:ea typeface="Cambria Math" panose="02040503050406030204" pitchFamily="18" charset="0"/>
              </a:rPr>
              <a:t>Altitude = 31km (Expected height)</a:t>
            </a:r>
            <a:endParaRPr lang="ko-KR" altLang="en-US" sz="2300" b="1" i="1"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6167018-902B-4E2C-BCA3-52DDA789FBFA}"/>
                  </a:ext>
                </a:extLst>
              </p:cNvPr>
              <p:cNvSpPr txBox="1"/>
              <p:nvPr/>
            </p:nvSpPr>
            <p:spPr>
              <a:xfrm>
                <a:off x="3931920" y="5849343"/>
                <a:ext cx="5056566" cy="307777"/>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r>
                          <m:rPr>
                            <m:nor/>
                          </m:rPr>
                          <a:rPr lang="en-US" altLang="ko-KR" sz="2000" dirty="0" smtClean="0">
                            <a:latin typeface="Cambria Math" panose="02040503050406030204" pitchFamily="18" charset="0"/>
                            <a:ea typeface="Cambria Math" panose="02040503050406030204" pitchFamily="18" charset="0"/>
                          </a:rPr>
                          <m:t>(</m:t>
                        </m:r>
                        <m:r>
                          <m:rPr>
                            <m:nor/>
                          </m:rPr>
                          <a:rPr lang="en-US" altLang="ko-KR" sz="2000" dirty="0" smtClean="0">
                            <a:latin typeface="Cambria Math" panose="02040503050406030204" pitchFamily="18" charset="0"/>
                            <a:ea typeface="Cambria Math" panose="02040503050406030204" pitchFamily="18" charset="0"/>
                          </a:rPr>
                          <m:t>Air</m:t>
                        </m:r>
                        <m:r>
                          <m:rPr>
                            <m:nor/>
                          </m:rPr>
                          <a:rPr lang="en-US" altLang="ko-KR" sz="2000" dirty="0" smtClean="0">
                            <a:latin typeface="Cambria Math" panose="02040503050406030204" pitchFamily="18" charset="0"/>
                            <a:ea typeface="Cambria Math" panose="02040503050406030204" pitchFamily="18" charset="0"/>
                          </a:rPr>
                          <m:t>) - </m:t>
                        </m:r>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a:t>
                </a:r>
                <a14:m>
                  <m:oMath xmlns:m="http://schemas.openxmlformats.org/officeDocument/2006/math">
                    <m:r>
                      <a:rPr lang="en-US" altLang="ko-KR" sz="2000" b="0" i="1" dirty="0" smtClean="0">
                        <a:latin typeface="Cambria Math" panose="02040503050406030204" pitchFamily="18" charset="0"/>
                        <a:ea typeface="Cambria Math" panose="02040503050406030204" pitchFamily="18" charset="0"/>
                      </a:rPr>
                      <m:t>𝐻𝑒</m:t>
                    </m:r>
                  </m:oMath>
                </a14:m>
                <a:r>
                  <a:rPr lang="en-US" altLang="ko-KR" sz="2000" dirty="0">
                    <a:latin typeface="Cambria Math" panose="02040503050406030204" pitchFamily="18" charset="0"/>
                    <a:ea typeface="Cambria Math" panose="02040503050406030204" pitchFamily="18" charset="0"/>
                  </a:rPr>
                  <a:t>) = 0.0132</a:t>
                </a:r>
              </a:p>
            </p:txBody>
          </p:sp>
        </mc:Choice>
        <mc:Fallback>
          <p:sp>
            <p:nvSpPr>
              <p:cNvPr id="11" name="TextBox 10">
                <a:extLst>
                  <a:ext uri="{FF2B5EF4-FFF2-40B4-BE49-F238E27FC236}">
                    <a16:creationId xmlns:a16="http://schemas.microsoft.com/office/drawing/2014/main" id="{66167018-902B-4E2C-BCA3-52DDA789FBFA}"/>
                  </a:ext>
                </a:extLst>
              </p:cNvPr>
              <p:cNvSpPr txBox="1">
                <a:spLocks noRot="1" noChangeAspect="1" noMove="1" noResize="1" noEditPoints="1" noAdjustHandles="1" noChangeArrowheads="1" noChangeShapeType="1" noTextEdit="1"/>
              </p:cNvSpPr>
              <p:nvPr/>
            </p:nvSpPr>
            <p:spPr>
              <a:xfrm>
                <a:off x="3931920" y="5849343"/>
                <a:ext cx="5056566" cy="307777"/>
              </a:xfrm>
              <a:prstGeom prst="rect">
                <a:avLst/>
              </a:prstGeom>
              <a:blipFill>
                <a:blip r:embed="rId6"/>
                <a:stretch>
                  <a:fillRect l="-2413" t="-26000" b="-5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8053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B06094B-B99D-4FA3-93AC-99B64D39106C}"/>
                  </a:ext>
                </a:extLst>
              </p:cNvPr>
              <p:cNvSpPr txBox="1"/>
              <p:nvPr/>
            </p:nvSpPr>
            <p:spPr>
              <a:xfrm>
                <a:off x="2841564" y="1409559"/>
                <a:ext cx="5784972" cy="5845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𝑉</m:t>
                      </m:r>
                      <m:r>
                        <a:rPr lang="en-US" altLang="ko-KR" sz="200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1∗0.082∗</m:t>
                          </m:r>
                          <m:r>
                            <a:rPr lang="en-US" altLang="ko-KR" sz="2000" b="0" i="1" smtClean="0">
                              <a:latin typeface="Cambria Math" panose="02040503050406030204" pitchFamily="18" charset="0"/>
                            </a:rPr>
                            <m:t>239.850</m:t>
                          </m:r>
                        </m:num>
                        <m:den>
                          <m:r>
                            <a:rPr lang="en-US" altLang="ko-KR" sz="2000" b="0" i="1" smtClean="0">
                              <a:latin typeface="Cambria Math" panose="02040503050406030204" pitchFamily="18" charset="0"/>
                            </a:rPr>
                            <m:t>0.00477983</m:t>
                          </m:r>
                        </m:den>
                      </m:f>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4114.728</m:t>
                      </m:r>
                    </m:oMath>
                  </m:oMathPara>
                </a14:m>
                <a:endParaRPr lang="en-US" altLang="ko-KR" sz="2000" dirty="0">
                  <a:latin typeface="Cambria Math" panose="02040503050406030204" pitchFamily="18" charset="0"/>
                  <a:ea typeface="Cambria Math" panose="02040503050406030204" pitchFamily="18" charset="0"/>
                </a:endParaRPr>
              </a:p>
            </p:txBody>
          </p:sp>
        </mc:Choice>
        <mc:Fallback>
          <p:sp>
            <p:nvSpPr>
              <p:cNvPr id="2" name="TextBox 1">
                <a:extLst>
                  <a:ext uri="{FF2B5EF4-FFF2-40B4-BE49-F238E27FC236}">
                    <a16:creationId xmlns:a16="http://schemas.microsoft.com/office/drawing/2014/main" id="{AB06094B-B99D-4FA3-93AC-99B64D39106C}"/>
                  </a:ext>
                </a:extLst>
              </p:cNvPr>
              <p:cNvSpPr txBox="1">
                <a:spLocks noRot="1" noChangeAspect="1" noMove="1" noResize="1" noEditPoints="1" noAdjustHandles="1" noChangeArrowheads="1" noChangeShapeType="1" noTextEdit="1"/>
              </p:cNvSpPr>
              <p:nvPr/>
            </p:nvSpPr>
            <p:spPr>
              <a:xfrm>
                <a:off x="2841564" y="1409559"/>
                <a:ext cx="5784972" cy="584519"/>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F741340-F62F-48B0-BA68-3E9F581231BF}"/>
                  </a:ext>
                </a:extLst>
              </p:cNvPr>
              <p:cNvSpPr txBox="1"/>
              <p:nvPr/>
            </p:nvSpPr>
            <p:spPr>
              <a:xfrm>
                <a:off x="3931920" y="2569707"/>
                <a:ext cx="5056566" cy="615553"/>
              </a:xfrm>
              <a:prstGeom prst="rect">
                <a:avLst/>
              </a:prstGeom>
              <a:noFill/>
            </p:spPr>
            <p:txBody>
              <a:bodyPr wrap="square" lIns="0" tIns="0" rIns="0" bIns="0" rtlCol="0">
                <a:spAutoFit/>
              </a:bodyPr>
              <a:lstStyle/>
              <a:p>
                <a:r>
                  <a:rPr lang="en-US" altLang="ko-KR" sz="2000" dirty="0">
                    <a:latin typeface="Cambria Math" panose="02040503050406030204" pitchFamily="18" charset="0"/>
                    <a:ea typeface="Cambria Math" panose="02040503050406030204" pitchFamily="18" charset="0"/>
                  </a:rPr>
                  <a:t>Density(Air) = 28.84 g/</a:t>
                </a:r>
                <a14:m>
                  <m:oMath xmlns:m="http://schemas.openxmlformats.org/officeDocument/2006/math">
                    <m:r>
                      <m:rPr>
                        <m:nor/>
                      </m:rPr>
                      <a:rPr lang="en-US" altLang="ko-KR" sz="2000" dirty="0" smtClean="0">
                        <a:latin typeface="Cambria Math" panose="02040503050406030204" pitchFamily="18" charset="0"/>
                        <a:ea typeface="Cambria Math" panose="02040503050406030204" pitchFamily="18" charset="0"/>
                      </a:rPr>
                      <m:t>4</m:t>
                    </m:r>
                    <m:r>
                      <m:rPr>
                        <m:nor/>
                      </m:rPr>
                      <a:rPr lang="en-US" altLang="ko-KR" sz="2000" b="0" i="0" dirty="0" smtClean="0">
                        <a:latin typeface="Cambria Math" panose="02040503050406030204" pitchFamily="18" charset="0"/>
                        <a:ea typeface="Cambria Math" panose="02040503050406030204" pitchFamily="18" charset="0"/>
                      </a:rPr>
                      <m:t>114.728</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=0.007 g/L</a:t>
                </a:r>
              </a:p>
            </p:txBody>
          </p:sp>
        </mc:Choice>
        <mc:Fallback>
          <p:sp>
            <p:nvSpPr>
              <p:cNvPr id="3" name="TextBox 2">
                <a:extLst>
                  <a:ext uri="{FF2B5EF4-FFF2-40B4-BE49-F238E27FC236}">
                    <a16:creationId xmlns:a16="http://schemas.microsoft.com/office/drawing/2014/main" id="{BF741340-F62F-48B0-BA68-3E9F581231BF}"/>
                  </a:ext>
                </a:extLst>
              </p:cNvPr>
              <p:cNvSpPr txBox="1">
                <a:spLocks noRot="1" noChangeAspect="1" noMove="1" noResize="1" noEditPoints="1" noAdjustHandles="1" noChangeArrowheads="1" noChangeShapeType="1" noTextEdit="1"/>
              </p:cNvSpPr>
              <p:nvPr/>
            </p:nvSpPr>
            <p:spPr>
              <a:xfrm>
                <a:off x="3931920" y="2569707"/>
                <a:ext cx="5056566" cy="615553"/>
              </a:xfrm>
              <a:prstGeom prst="rect">
                <a:avLst/>
              </a:prstGeom>
              <a:blipFill>
                <a:blip r:embed="rId3"/>
                <a:stretch>
                  <a:fillRect l="-3016" t="-12871" b="-237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05E3B4-AC66-4740-93F1-C23E7BDA31C2}"/>
                  </a:ext>
                </a:extLst>
              </p:cNvPr>
              <p:cNvSpPr txBox="1"/>
              <p:nvPr/>
            </p:nvSpPr>
            <p:spPr>
              <a:xfrm>
                <a:off x="3931920" y="3662919"/>
                <a:ext cx="5056566" cy="615553"/>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(He) = 4 g/</a:t>
                </a:r>
                <a14:m>
                  <m:oMath xmlns:m="http://schemas.openxmlformats.org/officeDocument/2006/math">
                    <m:r>
                      <m:rPr>
                        <m:nor/>
                      </m:rPr>
                      <a:rPr lang="en-US" altLang="ko-KR" sz="2000" dirty="0" smtClean="0">
                        <a:latin typeface="Cambria Math" panose="02040503050406030204" pitchFamily="18" charset="0"/>
                        <a:ea typeface="Cambria Math" panose="02040503050406030204" pitchFamily="18" charset="0"/>
                      </a:rPr>
                      <m:t>4</m:t>
                    </m:r>
                    <m:r>
                      <m:rPr>
                        <m:nor/>
                      </m:rPr>
                      <a:rPr lang="en-US" altLang="ko-KR" sz="2000" b="0" i="0" dirty="0" smtClean="0">
                        <a:latin typeface="Cambria Math" panose="02040503050406030204" pitchFamily="18" charset="0"/>
                        <a:ea typeface="Cambria Math" panose="02040503050406030204" pitchFamily="18" charset="0"/>
                      </a:rPr>
                      <m:t>114.728</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=0.000972 g/L</a:t>
                </a:r>
              </a:p>
            </p:txBody>
          </p:sp>
        </mc:Choice>
        <mc:Fallback>
          <p:sp>
            <p:nvSpPr>
              <p:cNvPr id="4" name="TextBox 3">
                <a:extLst>
                  <a:ext uri="{FF2B5EF4-FFF2-40B4-BE49-F238E27FC236}">
                    <a16:creationId xmlns:a16="http://schemas.microsoft.com/office/drawing/2014/main" id="{7805E3B4-AC66-4740-93F1-C23E7BDA31C2}"/>
                  </a:ext>
                </a:extLst>
              </p:cNvPr>
              <p:cNvSpPr txBox="1">
                <a:spLocks noRot="1" noChangeAspect="1" noMove="1" noResize="1" noEditPoints="1" noAdjustHandles="1" noChangeArrowheads="1" noChangeShapeType="1" noTextEdit="1"/>
              </p:cNvSpPr>
              <p:nvPr/>
            </p:nvSpPr>
            <p:spPr>
              <a:xfrm>
                <a:off x="3931920" y="3662919"/>
                <a:ext cx="5056566" cy="615553"/>
              </a:xfrm>
              <a:prstGeom prst="rect">
                <a:avLst/>
              </a:prstGeom>
              <a:blipFill>
                <a:blip r:embed="rId4"/>
                <a:stretch>
                  <a:fillRect l="-3016" t="-12871" b="-23762"/>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A5D238C-1A66-429B-9A7C-C085D36E8BDA}"/>
                  </a:ext>
                </a:extLst>
              </p:cNvPr>
              <p:cNvSpPr txBox="1"/>
              <p:nvPr/>
            </p:nvSpPr>
            <p:spPr>
              <a:xfrm>
                <a:off x="3931920" y="4756131"/>
                <a:ext cx="5056566" cy="615553"/>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a:rPr lang="en-US" altLang="ko-KR" sz="2000" b="0" i="1" smtClean="0">
                            <a:latin typeface="Cambria Math" panose="02040503050406030204" pitchFamily="18" charset="0"/>
                            <a:ea typeface="Cambria Math" panose="02040503050406030204" pitchFamily="18" charset="0"/>
                          </a:rPr>
                          <m:t>𝐻</m:t>
                        </m:r>
                      </m:e>
                      <m:sub>
                        <m:r>
                          <a:rPr lang="en-US" altLang="ko-KR" sz="2000" b="0" i="1" smtClean="0">
                            <a:latin typeface="Cambria Math" panose="02040503050406030204" pitchFamily="18" charset="0"/>
                            <a:ea typeface="Cambria Math" panose="02040503050406030204" pitchFamily="18" charset="0"/>
                          </a:rPr>
                          <m:t>2</m:t>
                        </m:r>
                      </m:sub>
                    </m:sSub>
                  </m:oMath>
                </a14:m>
                <a:r>
                  <a:rPr lang="en-US" altLang="ko-KR" sz="2000" dirty="0">
                    <a:latin typeface="Cambria Math" panose="02040503050406030204" pitchFamily="18" charset="0"/>
                    <a:ea typeface="Cambria Math" panose="02040503050406030204" pitchFamily="18" charset="0"/>
                  </a:rPr>
                  <a:t>) = 2 g/</a:t>
                </a:r>
                <a14:m>
                  <m:oMath xmlns:m="http://schemas.openxmlformats.org/officeDocument/2006/math">
                    <m:r>
                      <m:rPr>
                        <m:nor/>
                      </m:rPr>
                      <a:rPr lang="en-US" altLang="ko-KR" sz="2000" dirty="0" smtClean="0">
                        <a:latin typeface="Cambria Math" panose="02040503050406030204" pitchFamily="18" charset="0"/>
                        <a:ea typeface="Cambria Math" panose="02040503050406030204" pitchFamily="18" charset="0"/>
                      </a:rPr>
                      <m:t>4</m:t>
                    </m:r>
                    <m:r>
                      <m:rPr>
                        <m:nor/>
                      </m:rPr>
                      <a:rPr lang="en-US" altLang="ko-KR" sz="2000" b="0" i="0" dirty="0" smtClean="0">
                        <a:latin typeface="Cambria Math" panose="02040503050406030204" pitchFamily="18" charset="0"/>
                        <a:ea typeface="Cambria Math" panose="02040503050406030204" pitchFamily="18" charset="0"/>
                      </a:rPr>
                      <m:t>114.728</m:t>
                    </m:r>
                    <m:r>
                      <m:rPr>
                        <m:nor/>
                      </m:rPr>
                      <a:rPr lang="en-US" altLang="ko-KR" sz="2000" b="0" i="0" dirty="0" smtClean="0">
                        <a:latin typeface="Cambria Math" panose="02040503050406030204" pitchFamily="18" charset="0"/>
                        <a:ea typeface="Cambria Math" panose="02040503050406030204" pitchFamily="18" charset="0"/>
                      </a:rPr>
                      <m:t> </m:t>
                    </m:r>
                    <m:r>
                      <m:rPr>
                        <m:nor/>
                      </m:rPr>
                      <a:rPr lang="en-US" altLang="ko-KR" sz="2000" b="0" i="0" dirty="0" smtClean="0">
                        <a:latin typeface="Cambria Math" panose="02040503050406030204" pitchFamily="18" charset="0"/>
                        <a:ea typeface="Cambria Math" panose="02040503050406030204" pitchFamily="18" charset="0"/>
                      </a:rPr>
                      <m:t>L</m:t>
                    </m:r>
                  </m:oMath>
                </a14:m>
                <a:endParaRPr lang="en-US" altLang="ko-KR" sz="2000" b="0" dirty="0">
                  <a:latin typeface="Cambria Math" panose="02040503050406030204" pitchFamily="18" charset="0"/>
                  <a:ea typeface="Cambria Math" panose="02040503050406030204" pitchFamily="18" charset="0"/>
                </a:endParaRPr>
              </a:p>
              <a:p>
                <a:r>
                  <a:rPr lang="en-US" altLang="ko-KR" sz="2000" dirty="0">
                    <a:latin typeface="Cambria Math" panose="02040503050406030204" pitchFamily="18" charset="0"/>
                    <a:ea typeface="Cambria Math" panose="02040503050406030204" pitchFamily="18" charset="0"/>
                  </a:rPr>
                  <a:t>=0.000486 g/L</a:t>
                </a:r>
              </a:p>
            </p:txBody>
          </p:sp>
        </mc:Choice>
        <mc:Fallback>
          <p:sp>
            <p:nvSpPr>
              <p:cNvPr id="5" name="TextBox 4">
                <a:extLst>
                  <a:ext uri="{FF2B5EF4-FFF2-40B4-BE49-F238E27FC236}">
                    <a16:creationId xmlns:a16="http://schemas.microsoft.com/office/drawing/2014/main" id="{3A5D238C-1A66-429B-9A7C-C085D36E8BDA}"/>
                  </a:ext>
                </a:extLst>
              </p:cNvPr>
              <p:cNvSpPr txBox="1">
                <a:spLocks noRot="1" noChangeAspect="1" noMove="1" noResize="1" noEditPoints="1" noAdjustHandles="1" noChangeArrowheads="1" noChangeShapeType="1" noTextEdit="1"/>
              </p:cNvSpPr>
              <p:nvPr/>
            </p:nvSpPr>
            <p:spPr>
              <a:xfrm>
                <a:off x="3931920" y="4756131"/>
                <a:ext cx="5056566" cy="615553"/>
              </a:xfrm>
              <a:prstGeom prst="rect">
                <a:avLst/>
              </a:prstGeom>
              <a:blipFill>
                <a:blip r:embed="rId5"/>
                <a:stretch>
                  <a:fillRect l="-3016" t="-12871" b="-24752"/>
                </a:stretch>
              </a:blipFill>
            </p:spPr>
            <p:txBody>
              <a:bodyPr/>
              <a:lstStyle/>
              <a:p>
                <a:r>
                  <a:rPr lang="ko-KR" altLang="en-US">
                    <a:noFill/>
                  </a:rPr>
                  <a:t> </a:t>
                </a:r>
              </a:p>
            </p:txBody>
          </p:sp>
        </mc:Fallback>
      </mc:AlternateContent>
      <p:sp>
        <p:nvSpPr>
          <p:cNvPr id="6" name="TextBox 5">
            <a:extLst>
              <a:ext uri="{FF2B5EF4-FFF2-40B4-BE49-F238E27FC236}">
                <a16:creationId xmlns:a16="http://schemas.microsoft.com/office/drawing/2014/main" id="{410CB8BF-2A28-4946-BE6D-8D40FB7392FE}"/>
              </a:ext>
            </a:extLst>
          </p:cNvPr>
          <p:cNvSpPr txBox="1"/>
          <p:nvPr/>
        </p:nvSpPr>
        <p:spPr>
          <a:xfrm>
            <a:off x="3843584" y="583437"/>
            <a:ext cx="4504832" cy="446276"/>
          </a:xfrm>
          <a:prstGeom prst="rect">
            <a:avLst/>
          </a:prstGeom>
          <a:noFill/>
        </p:spPr>
        <p:txBody>
          <a:bodyPr wrap="square" rtlCol="0">
            <a:spAutoFit/>
          </a:bodyPr>
          <a:lstStyle/>
          <a:p>
            <a:r>
              <a:rPr lang="en-US" altLang="ko-KR" sz="2300" b="1" i="1" dirty="0">
                <a:latin typeface="Cambria Math" panose="02040503050406030204" pitchFamily="18" charset="0"/>
                <a:ea typeface="Cambria Math" panose="02040503050406030204" pitchFamily="18" charset="0"/>
              </a:rPr>
              <a:t>Altitude = 36km (Observed height)</a:t>
            </a:r>
            <a:endParaRPr lang="ko-KR" altLang="en-US" sz="2300" b="1" i="1" dirty="0">
              <a:latin typeface="Cambria Math" panose="02040503050406030204" pitchFamily="18"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6167018-902B-4E2C-BCA3-52DDA789FBFA}"/>
                  </a:ext>
                </a:extLst>
              </p:cNvPr>
              <p:cNvSpPr txBox="1"/>
              <p:nvPr/>
            </p:nvSpPr>
            <p:spPr>
              <a:xfrm>
                <a:off x="3931920" y="5849343"/>
                <a:ext cx="5056566" cy="307777"/>
              </a:xfrm>
              <a:prstGeom prst="rect">
                <a:avLst/>
              </a:prstGeom>
              <a:noFill/>
            </p:spPr>
            <p:txBody>
              <a:bodyPr wrap="square" lIns="0" tIns="0" rIns="0" bIns="0" rtlCol="0">
                <a:spAutoFit/>
              </a:bodyPr>
              <a:lstStyle/>
              <a:p>
                <a14:m>
                  <m:oMath xmlns:m="http://schemas.openxmlformats.org/officeDocument/2006/math">
                    <m:sSub>
                      <m:sSubPr>
                        <m:ctrlPr>
                          <a:rPr lang="en-US" altLang="ko-KR" sz="2000" i="1" smtClean="0">
                            <a:latin typeface="Cambria Math" panose="02040503050406030204" pitchFamily="18" charset="0"/>
                            <a:ea typeface="Cambria Math" panose="02040503050406030204" pitchFamily="18" charset="0"/>
                          </a:rPr>
                        </m:ctrlPr>
                      </m:sSubPr>
                      <m:e>
                        <m:r>
                          <m:rPr>
                            <m:nor/>
                          </m:rPr>
                          <a:rPr lang="en-US" altLang="ko-KR" sz="2000" dirty="0" smtClean="0">
                            <a:latin typeface="Cambria Math" panose="02040503050406030204" pitchFamily="18" charset="0"/>
                            <a:ea typeface="Cambria Math" panose="02040503050406030204" pitchFamily="18" charset="0"/>
                          </a:rPr>
                          <m:t>Density</m:t>
                        </m:r>
                        <m:r>
                          <m:rPr>
                            <m:nor/>
                          </m:rPr>
                          <a:rPr lang="en-US" altLang="ko-KR" sz="2000" dirty="0" smtClean="0">
                            <a:latin typeface="Cambria Math" panose="02040503050406030204" pitchFamily="18" charset="0"/>
                            <a:ea typeface="Cambria Math" panose="02040503050406030204" pitchFamily="18" charset="0"/>
                          </a:rPr>
                          <m:t>(</m:t>
                        </m:r>
                        <m:r>
                          <m:rPr>
                            <m:nor/>
                          </m:rPr>
                          <a:rPr lang="en-US" altLang="ko-KR" sz="2000" dirty="0" smtClean="0">
                            <a:latin typeface="Cambria Math" panose="02040503050406030204" pitchFamily="18" charset="0"/>
                            <a:ea typeface="Cambria Math" panose="02040503050406030204" pitchFamily="18" charset="0"/>
                          </a:rPr>
                          <m:t>Air</m:t>
                        </m:r>
                        <m:r>
                          <m:rPr>
                            <m:nor/>
                          </m:rPr>
                          <a:rPr lang="en-US" altLang="ko-KR" sz="2000" dirty="0" smtClean="0">
                            <a:latin typeface="Cambria Math" panose="02040503050406030204" pitchFamily="18" charset="0"/>
                            <a:ea typeface="Cambria Math" panose="02040503050406030204" pitchFamily="18" charset="0"/>
                          </a:rPr>
                          <m:t>) - </m:t>
                        </m:r>
                        <m:r>
                          <m:rPr>
                            <m:nor/>
                          </m:rPr>
                          <a:rPr lang="en-US" altLang="ko-KR" sz="2000" dirty="0" smtClean="0">
                            <a:latin typeface="Cambria Math" panose="02040503050406030204" pitchFamily="18" charset="0"/>
                            <a:ea typeface="Cambria Math" panose="02040503050406030204" pitchFamily="18" charset="0"/>
                          </a:rPr>
                          <m:t>Density</m:t>
                        </m:r>
                      </m:e>
                      <m:sub>
                        <m:r>
                          <a:rPr lang="en-US" altLang="ko-KR" sz="2000" b="0" i="1" smtClean="0">
                            <a:latin typeface="Cambria Math" panose="02040503050406030204" pitchFamily="18" charset="0"/>
                            <a:ea typeface="Cambria Math" panose="02040503050406030204" pitchFamily="18" charset="0"/>
                          </a:rPr>
                          <m:t>𝑖</m:t>
                        </m:r>
                      </m:sub>
                    </m:sSub>
                  </m:oMath>
                </a14:m>
                <a:r>
                  <a:rPr lang="en-US" altLang="ko-KR" sz="2000" dirty="0">
                    <a:latin typeface="Cambria Math" panose="02040503050406030204" pitchFamily="18" charset="0"/>
                    <a:ea typeface="Cambria Math" panose="02040503050406030204" pitchFamily="18" charset="0"/>
                  </a:rPr>
                  <a:t>(</a:t>
                </a:r>
                <a14:m>
                  <m:oMath xmlns:m="http://schemas.openxmlformats.org/officeDocument/2006/math">
                    <m:r>
                      <a:rPr lang="en-US" altLang="ko-KR" sz="2000" b="0" i="1" dirty="0" smtClean="0">
                        <a:latin typeface="Cambria Math" panose="02040503050406030204" pitchFamily="18" charset="0"/>
                        <a:ea typeface="Cambria Math" panose="02040503050406030204" pitchFamily="18" charset="0"/>
                      </a:rPr>
                      <m:t>𝐻𝑒</m:t>
                    </m:r>
                  </m:oMath>
                </a14:m>
                <a:r>
                  <a:rPr lang="en-US" altLang="ko-KR" sz="2000" dirty="0">
                    <a:latin typeface="Cambria Math" panose="02040503050406030204" pitchFamily="18" charset="0"/>
                    <a:ea typeface="Cambria Math" panose="02040503050406030204" pitchFamily="18" charset="0"/>
                  </a:rPr>
                  <a:t>) = 0.006</a:t>
                </a:r>
              </a:p>
            </p:txBody>
          </p:sp>
        </mc:Choice>
        <mc:Fallback>
          <p:sp>
            <p:nvSpPr>
              <p:cNvPr id="11" name="TextBox 10">
                <a:extLst>
                  <a:ext uri="{FF2B5EF4-FFF2-40B4-BE49-F238E27FC236}">
                    <a16:creationId xmlns:a16="http://schemas.microsoft.com/office/drawing/2014/main" id="{66167018-902B-4E2C-BCA3-52DDA789FBFA}"/>
                  </a:ext>
                </a:extLst>
              </p:cNvPr>
              <p:cNvSpPr txBox="1">
                <a:spLocks noRot="1" noChangeAspect="1" noMove="1" noResize="1" noEditPoints="1" noAdjustHandles="1" noChangeArrowheads="1" noChangeShapeType="1" noTextEdit="1"/>
              </p:cNvSpPr>
              <p:nvPr/>
            </p:nvSpPr>
            <p:spPr>
              <a:xfrm>
                <a:off x="3931920" y="5849343"/>
                <a:ext cx="5056566" cy="307777"/>
              </a:xfrm>
              <a:prstGeom prst="rect">
                <a:avLst/>
              </a:prstGeom>
              <a:blipFill>
                <a:blip r:embed="rId6"/>
                <a:stretch>
                  <a:fillRect l="-2413" t="-26000" b="-5000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4394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직사각형 1">
                <a:extLst>
                  <a:ext uri="{FF2B5EF4-FFF2-40B4-BE49-F238E27FC236}">
                    <a16:creationId xmlns:a16="http://schemas.microsoft.com/office/drawing/2014/main" id="{C511B4A7-2A7B-4551-926D-DA7D6C9B9F6F}"/>
                  </a:ext>
                </a:extLst>
              </p:cNvPr>
              <p:cNvSpPr/>
              <p:nvPr/>
            </p:nvSpPr>
            <p:spPr>
              <a:xfrm>
                <a:off x="2958354" y="2453095"/>
                <a:ext cx="6510115" cy="67723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𝑅𝑎𝑡𝑖𝑜</m:t>
                      </m:r>
                      <m:r>
                        <a:rPr lang="en-US" altLang="ko-KR" i="1" smtClean="0">
                          <a:latin typeface="Cambria Math" panose="02040503050406030204" pitchFamily="18" charset="0"/>
                        </a:rPr>
                        <m:t>=</m:t>
                      </m:r>
                      <m:f>
                        <m:fPr>
                          <m:ctrlPr>
                            <a:rPr lang="en-US" altLang="ko-KR" i="1" smtClean="0">
                              <a:latin typeface="Cambria Math" panose="02040503050406030204" pitchFamily="18" charset="0"/>
                            </a:rPr>
                          </m:ctrlPr>
                        </m:fPr>
                        <m:num>
                          <m:sSub>
                            <m:sSubPr>
                              <m:ctrlPr>
                                <a:rPr lang="en-US" altLang="ko-KR" b="0" i="1" dirty="0" smtClean="0">
                                  <a:latin typeface="Cambria Math" panose="02040503050406030204" pitchFamily="18" charset="0"/>
                                  <a:ea typeface="Cambria Math" panose="02040503050406030204" pitchFamily="18" charset="0"/>
                                </a:rPr>
                              </m:ctrlPr>
                            </m:sSubPr>
                            <m:e>
                              <m:sSub>
                                <m:sSubPr>
                                  <m:ctrlPr>
                                    <a:rPr lang="en-US" altLang="ko-KR" i="1" smtClean="0">
                                      <a:latin typeface="Cambria Math" panose="02040503050406030204" pitchFamily="18" charset="0"/>
                                      <a:ea typeface="Cambria Math" panose="02040503050406030204" pitchFamily="18" charset="0"/>
                                    </a:rPr>
                                  </m:ctrlPr>
                                </m:sSubPr>
                                <m:e>
                                  <m:r>
                                    <m:rPr>
                                      <m:nor/>
                                    </m:rPr>
                                    <a:rPr lang="en-US" altLang="ko-KR" b="0" i="0" smtClean="0">
                                      <a:latin typeface="Cambria Math" panose="02040503050406030204" pitchFamily="18" charset="0"/>
                                      <a:ea typeface="Cambria Math" panose="02040503050406030204" pitchFamily="18" charset="0"/>
                                    </a:rPr>
                                    <m:t>{</m:t>
                                  </m:r>
                                  <m:r>
                                    <m:rPr>
                                      <m:nor/>
                                    </m:rPr>
                                    <a:rPr lang="en-US" altLang="ko-KR" dirty="0">
                                      <a:latin typeface="Cambria Math" panose="02040503050406030204" pitchFamily="18" charset="0"/>
                                      <a:ea typeface="Cambria Math" panose="02040503050406030204" pitchFamily="18" charset="0"/>
                                    </a:rPr>
                                    <m:t>Density</m:t>
                                  </m:r>
                                  <m:r>
                                    <m:rPr>
                                      <m:nor/>
                                    </m:rPr>
                                    <a:rPr lang="en-US" altLang="ko-KR" dirty="0">
                                      <a:latin typeface="Cambria Math" panose="02040503050406030204" pitchFamily="18" charset="0"/>
                                      <a:ea typeface="Cambria Math" panose="02040503050406030204" pitchFamily="18" charset="0"/>
                                    </a:rPr>
                                    <m:t>(</m:t>
                                  </m:r>
                                  <m:r>
                                    <m:rPr>
                                      <m:nor/>
                                    </m:rPr>
                                    <a:rPr lang="en-US" altLang="ko-KR" dirty="0">
                                      <a:latin typeface="Cambria Math" panose="02040503050406030204" pitchFamily="18" charset="0"/>
                                      <a:ea typeface="Cambria Math" panose="02040503050406030204" pitchFamily="18" charset="0"/>
                                    </a:rPr>
                                    <m:t>Air</m:t>
                                  </m:r>
                                  <m:r>
                                    <m:rPr>
                                      <m:nor/>
                                    </m:rPr>
                                    <a:rPr lang="en-US" altLang="ko-KR" dirty="0">
                                      <a:latin typeface="Cambria Math" panose="02040503050406030204" pitchFamily="18" charset="0"/>
                                      <a:ea typeface="Cambria Math" panose="02040503050406030204" pitchFamily="18" charset="0"/>
                                    </a:rPr>
                                    <m:t>) − </m:t>
                                  </m:r>
                                  <m:r>
                                    <m:rPr>
                                      <m:nor/>
                                    </m:rPr>
                                    <a:rPr lang="en-US" altLang="ko-KR" dirty="0">
                                      <a:latin typeface="Cambria Math" panose="02040503050406030204" pitchFamily="18" charset="0"/>
                                      <a:ea typeface="Cambria Math" panose="02040503050406030204" pitchFamily="18" charset="0"/>
                                    </a:rPr>
                                    <m:t>Density</m:t>
                                  </m:r>
                                </m:e>
                                <m:sub>
                                  <m:r>
                                    <a:rPr lang="en-US" altLang="ko-KR" b="0" i="1" dirty="0" smtClean="0">
                                      <a:latin typeface="Cambria Math" panose="02040503050406030204" pitchFamily="18" charset="0"/>
                                      <a:ea typeface="Cambria Math" panose="02040503050406030204" pitchFamily="18" charset="0"/>
                                    </a:rPr>
                                    <m:t>𝑖</m:t>
                                  </m:r>
                                </m:sub>
                              </m:sSub>
                              <m:r>
                                <m:rPr>
                                  <m:nor/>
                                </m:rPr>
                                <a:rPr lang="en-US" altLang="ko-KR" dirty="0">
                                  <a:latin typeface="Cambria Math" panose="02040503050406030204" pitchFamily="18" charset="0"/>
                                  <a:ea typeface="Cambria Math" panose="02040503050406030204" pitchFamily="18" charset="0"/>
                                </a:rPr>
                                <m:t>(</m:t>
                              </m:r>
                              <m:r>
                                <a:rPr lang="en-US" altLang="ko-KR" i="1" dirty="0">
                                  <a:latin typeface="Cambria Math" panose="02040503050406030204" pitchFamily="18" charset="0"/>
                                  <a:ea typeface="Cambria Math" panose="02040503050406030204" pitchFamily="18" charset="0"/>
                                </a:rPr>
                                <m:t>𝐻𝑒</m:t>
                              </m:r>
                              <m:r>
                                <m:rPr>
                                  <m:nor/>
                                </m:rPr>
                                <a:rPr lang="en-US" altLang="ko-KR" dirty="0">
                                  <a:latin typeface="Cambria Math" panose="02040503050406030204" pitchFamily="18" charset="0"/>
                                  <a:ea typeface="Cambria Math" panose="02040503050406030204" pitchFamily="18" charset="0"/>
                                </a:rPr>
                                <m:t>)</m:t>
                              </m:r>
                              <m:r>
                                <m:rPr>
                                  <m:nor/>
                                </m:rPr>
                                <a:rPr lang="en-US" altLang="ko-KR" b="0" i="0" dirty="0" smtClean="0">
                                  <a:latin typeface="Cambria Math" panose="02040503050406030204" pitchFamily="18" charset="0"/>
                                  <a:ea typeface="Cambria Math" panose="02040503050406030204" pitchFamily="18" charset="0"/>
                                </a:rPr>
                                <m:t>}</m:t>
                              </m:r>
                            </m:e>
                            <m:sub>
                              <m:r>
                                <a:rPr lang="en-US" altLang="ko-KR" b="0" i="1" dirty="0" smtClean="0">
                                  <a:latin typeface="Cambria Math" panose="02040503050406030204" pitchFamily="18" charset="0"/>
                                  <a:ea typeface="Cambria Math" panose="02040503050406030204" pitchFamily="18" charset="0"/>
                                </a:rPr>
                                <m:t>𝑒𝑥𝑝𝑒𝑐𝑡𝑒𝑑</m:t>
                              </m:r>
                            </m:sub>
                          </m:sSub>
                        </m:num>
                        <m:den>
                          <m:sSub>
                            <m:sSubPr>
                              <m:ctrlPr>
                                <a:rPr lang="en-US" altLang="ko-KR" b="0" i="1" dirty="0" smtClean="0">
                                  <a:latin typeface="Cambria Math" panose="02040503050406030204" pitchFamily="18" charset="0"/>
                                  <a:ea typeface="Cambria Math" panose="02040503050406030204" pitchFamily="18" charset="0"/>
                                </a:rPr>
                              </m:ctrlPr>
                            </m:sSubPr>
                            <m:e>
                              <m:sSub>
                                <m:sSubPr>
                                  <m:ctrlPr>
                                    <a:rPr lang="en-US" altLang="ko-KR" i="1" smtClean="0">
                                      <a:latin typeface="Cambria Math" panose="02040503050406030204" pitchFamily="18" charset="0"/>
                                      <a:ea typeface="Cambria Math" panose="02040503050406030204" pitchFamily="18" charset="0"/>
                                    </a:rPr>
                                  </m:ctrlPr>
                                </m:sSubPr>
                                <m:e>
                                  <m:r>
                                    <m:rPr>
                                      <m:nor/>
                                    </m:rPr>
                                    <a:rPr lang="en-US" altLang="ko-KR" b="0" i="0" smtClean="0">
                                      <a:latin typeface="Cambria Math" panose="02040503050406030204" pitchFamily="18" charset="0"/>
                                      <a:ea typeface="Cambria Math" panose="02040503050406030204" pitchFamily="18" charset="0"/>
                                    </a:rPr>
                                    <m:t>{</m:t>
                                  </m:r>
                                  <m:r>
                                    <m:rPr>
                                      <m:nor/>
                                    </m:rPr>
                                    <a:rPr lang="en-US" altLang="ko-KR" dirty="0">
                                      <a:latin typeface="Cambria Math" panose="02040503050406030204" pitchFamily="18" charset="0"/>
                                      <a:ea typeface="Cambria Math" panose="02040503050406030204" pitchFamily="18" charset="0"/>
                                    </a:rPr>
                                    <m:t>Density</m:t>
                                  </m:r>
                                  <m:r>
                                    <m:rPr>
                                      <m:nor/>
                                    </m:rPr>
                                    <a:rPr lang="en-US" altLang="ko-KR" dirty="0">
                                      <a:latin typeface="Cambria Math" panose="02040503050406030204" pitchFamily="18" charset="0"/>
                                      <a:ea typeface="Cambria Math" panose="02040503050406030204" pitchFamily="18" charset="0"/>
                                    </a:rPr>
                                    <m:t>(</m:t>
                                  </m:r>
                                  <m:r>
                                    <m:rPr>
                                      <m:nor/>
                                    </m:rPr>
                                    <a:rPr lang="en-US" altLang="ko-KR" dirty="0">
                                      <a:latin typeface="Cambria Math" panose="02040503050406030204" pitchFamily="18" charset="0"/>
                                      <a:ea typeface="Cambria Math" panose="02040503050406030204" pitchFamily="18" charset="0"/>
                                    </a:rPr>
                                    <m:t>Air</m:t>
                                  </m:r>
                                  <m:r>
                                    <m:rPr>
                                      <m:nor/>
                                    </m:rPr>
                                    <a:rPr lang="en-US" altLang="ko-KR" dirty="0">
                                      <a:latin typeface="Cambria Math" panose="02040503050406030204" pitchFamily="18" charset="0"/>
                                      <a:ea typeface="Cambria Math" panose="02040503050406030204" pitchFamily="18" charset="0"/>
                                    </a:rPr>
                                    <m:t>) − </m:t>
                                  </m:r>
                                  <m:r>
                                    <m:rPr>
                                      <m:nor/>
                                    </m:rPr>
                                    <a:rPr lang="en-US" altLang="ko-KR" dirty="0">
                                      <a:latin typeface="Cambria Math" panose="02040503050406030204" pitchFamily="18" charset="0"/>
                                      <a:ea typeface="Cambria Math" panose="02040503050406030204" pitchFamily="18" charset="0"/>
                                    </a:rPr>
                                    <m:t>Density</m:t>
                                  </m:r>
                                </m:e>
                                <m:sub>
                                  <m:r>
                                    <a:rPr lang="en-US" altLang="ko-KR" b="0" i="1" dirty="0" smtClean="0">
                                      <a:latin typeface="Cambria Math" panose="02040503050406030204" pitchFamily="18" charset="0"/>
                                      <a:ea typeface="Cambria Math" panose="02040503050406030204" pitchFamily="18" charset="0"/>
                                    </a:rPr>
                                    <m:t>𝑖</m:t>
                                  </m:r>
                                </m:sub>
                              </m:sSub>
                              <m:r>
                                <m:rPr>
                                  <m:nor/>
                                </m:rPr>
                                <a:rPr lang="en-US" altLang="ko-KR" dirty="0">
                                  <a:latin typeface="Cambria Math" panose="02040503050406030204" pitchFamily="18" charset="0"/>
                                  <a:ea typeface="Cambria Math" panose="02040503050406030204" pitchFamily="18" charset="0"/>
                                </a:rPr>
                                <m:t>(</m:t>
                              </m:r>
                              <m:r>
                                <a:rPr lang="en-US" altLang="ko-KR" i="1" dirty="0">
                                  <a:latin typeface="Cambria Math" panose="02040503050406030204" pitchFamily="18" charset="0"/>
                                  <a:ea typeface="Cambria Math" panose="02040503050406030204" pitchFamily="18" charset="0"/>
                                </a:rPr>
                                <m:t>𝐻𝑒</m:t>
                              </m:r>
                              <m:r>
                                <m:rPr>
                                  <m:nor/>
                                </m:rPr>
                                <a:rPr lang="en-US" altLang="ko-KR" dirty="0">
                                  <a:latin typeface="Cambria Math" panose="02040503050406030204" pitchFamily="18" charset="0"/>
                                  <a:ea typeface="Cambria Math" panose="02040503050406030204" pitchFamily="18" charset="0"/>
                                </a:rPr>
                                <m:t>)</m:t>
                              </m:r>
                              <m:r>
                                <m:rPr>
                                  <m:nor/>
                                </m:rPr>
                                <a:rPr lang="en-US" altLang="ko-KR" b="0" i="0" dirty="0" smtClean="0">
                                  <a:latin typeface="Cambria Math" panose="02040503050406030204" pitchFamily="18" charset="0"/>
                                  <a:ea typeface="Cambria Math" panose="02040503050406030204" pitchFamily="18" charset="0"/>
                                </a:rPr>
                                <m:t>}</m:t>
                              </m:r>
                            </m:e>
                            <m:sub>
                              <m:r>
                                <a:rPr lang="en-US" altLang="ko-KR" b="0" i="1" dirty="0" smtClean="0">
                                  <a:latin typeface="Cambria Math" panose="02040503050406030204" pitchFamily="18" charset="0"/>
                                  <a:ea typeface="Cambria Math" panose="02040503050406030204" pitchFamily="18" charset="0"/>
                                </a:rPr>
                                <m:t>𝑜𝑏𝑠𝑒𝑟𝑣𝑒𝑑</m:t>
                              </m:r>
                            </m:sub>
                          </m:sSub>
                        </m:den>
                      </m:f>
                      <m:r>
                        <a:rPr lang="en-US" altLang="ko-KR" b="0" i="0" smtClean="0">
                          <a:latin typeface="Cambria Math" panose="02040503050406030204" pitchFamily="18" charset="0"/>
                        </a:rPr>
                        <m:t>=</m:t>
                      </m:r>
                      <m:f>
                        <m:fPr>
                          <m:ctrlPr>
                            <a:rPr lang="en-US" altLang="ko-KR" i="1">
                              <a:latin typeface="Cambria Math" panose="02040503050406030204" pitchFamily="18" charset="0"/>
                            </a:rPr>
                          </m:ctrlPr>
                        </m:fPr>
                        <m:num>
                          <m:r>
                            <a:rPr lang="en-US" altLang="ko-KR" b="0" i="1" smtClean="0">
                              <a:latin typeface="Cambria Math" panose="02040503050406030204" pitchFamily="18" charset="0"/>
                            </a:rPr>
                            <m:t>0.0132</m:t>
                          </m:r>
                        </m:num>
                        <m:den>
                          <m:r>
                            <a:rPr lang="en-US" altLang="ko-KR" i="1">
                              <a:latin typeface="Cambria Math" panose="02040503050406030204" pitchFamily="18" charset="0"/>
                            </a:rPr>
                            <m:t>0.</m:t>
                          </m:r>
                          <m:r>
                            <a:rPr lang="en-US" altLang="ko-KR" b="0" i="1" smtClean="0">
                              <a:latin typeface="Cambria Math" panose="02040503050406030204" pitchFamily="18" charset="0"/>
                            </a:rPr>
                            <m:t>006</m:t>
                          </m:r>
                          <m:r>
                            <a:rPr lang="en-US" altLang="ko-KR" i="1" smtClean="0">
                              <a:latin typeface="Cambria Math" panose="02040503050406030204" pitchFamily="18" charset="0"/>
                            </a:rPr>
                            <m:t> </m:t>
                          </m:r>
                        </m:den>
                      </m:f>
                      <m:r>
                        <a:rPr lang="en-US" altLang="ko-KR" b="0" i="1" smtClean="0">
                          <a:latin typeface="Cambria Math" panose="02040503050406030204" pitchFamily="18" charset="0"/>
                        </a:rPr>
                        <m:t>=2.2</m:t>
                      </m:r>
                    </m:oMath>
                  </m:oMathPara>
                </a14:m>
                <a:endParaRPr lang="ko-KR" altLang="en-US" dirty="0"/>
              </a:p>
            </p:txBody>
          </p:sp>
        </mc:Choice>
        <mc:Fallback>
          <p:sp>
            <p:nvSpPr>
              <p:cNvPr id="2" name="직사각형 1">
                <a:extLst>
                  <a:ext uri="{FF2B5EF4-FFF2-40B4-BE49-F238E27FC236}">
                    <a16:creationId xmlns:a16="http://schemas.microsoft.com/office/drawing/2014/main" id="{C511B4A7-2A7B-4551-926D-DA7D6C9B9F6F}"/>
                  </a:ext>
                </a:extLst>
              </p:cNvPr>
              <p:cNvSpPr>
                <a:spLocks noRot="1" noChangeAspect="1" noMove="1" noResize="1" noEditPoints="1" noAdjustHandles="1" noChangeArrowheads="1" noChangeShapeType="1" noTextEdit="1"/>
              </p:cNvSpPr>
              <p:nvPr/>
            </p:nvSpPr>
            <p:spPr>
              <a:xfrm>
                <a:off x="2958354" y="2453095"/>
                <a:ext cx="6510115" cy="677237"/>
              </a:xfrm>
              <a:prstGeom prst="rect">
                <a:avLst/>
              </a:prstGeom>
              <a:blipFill>
                <a:blip r:embed="rId2"/>
                <a:stretch>
                  <a:fillRect/>
                </a:stretch>
              </a:blipFill>
            </p:spPr>
            <p:txBody>
              <a:bodyPr/>
              <a:lstStyle/>
              <a:p>
                <a:r>
                  <a:rPr lang="ko-KR" altLang="en-US">
                    <a:noFill/>
                  </a:rPr>
                  <a:t> </a:t>
                </a:r>
              </a:p>
            </p:txBody>
          </p:sp>
        </mc:Fallback>
      </mc:AlternateContent>
      <p:sp>
        <p:nvSpPr>
          <p:cNvPr id="3" name="TextBox 2">
            <a:extLst>
              <a:ext uri="{FF2B5EF4-FFF2-40B4-BE49-F238E27FC236}">
                <a16:creationId xmlns:a16="http://schemas.microsoft.com/office/drawing/2014/main" id="{C51B4DE7-4E24-4C23-81C2-7DAA037C927D}"/>
              </a:ext>
            </a:extLst>
          </p:cNvPr>
          <p:cNvSpPr txBox="1"/>
          <p:nvPr/>
        </p:nvSpPr>
        <p:spPr>
          <a:xfrm>
            <a:off x="2958354" y="3600450"/>
            <a:ext cx="6715125" cy="1200329"/>
          </a:xfrm>
          <a:prstGeom prst="rect">
            <a:avLst/>
          </a:prstGeom>
          <a:noFill/>
        </p:spPr>
        <p:txBody>
          <a:bodyPr wrap="square" rtlCol="0">
            <a:spAutoFit/>
          </a:bodyPr>
          <a:lstStyle/>
          <a:p>
            <a:r>
              <a:rPr lang="en-US" altLang="ko-KR" dirty="0"/>
              <a:t>If both of balloons in two cases(multi layered and single layered) have the same volume (Liter, L) of lift up gas, this result of calculation means that multilayered balloon can take surface tension 2.2 times greater than single layered one.</a:t>
            </a:r>
            <a:endParaRPr lang="ko-KR" altLang="en-US" dirty="0"/>
          </a:p>
        </p:txBody>
      </p:sp>
    </p:spTree>
    <p:extLst>
      <p:ext uri="{BB962C8B-B14F-4D97-AF65-F5344CB8AC3E}">
        <p14:creationId xmlns:p14="http://schemas.microsoft.com/office/powerpoint/2010/main" val="154772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F4EFEA-15D3-47F1-82D6-8CA641889124}"/>
              </a:ext>
            </a:extLst>
          </p:cNvPr>
          <p:cNvSpPr txBox="1"/>
          <p:nvPr/>
        </p:nvSpPr>
        <p:spPr>
          <a:xfrm>
            <a:off x="2571750" y="2609850"/>
            <a:ext cx="7277100" cy="1477328"/>
          </a:xfrm>
          <a:prstGeom prst="rect">
            <a:avLst/>
          </a:prstGeom>
          <a:noFill/>
        </p:spPr>
        <p:txBody>
          <a:bodyPr wrap="square" rtlCol="0">
            <a:spAutoFit/>
          </a:bodyPr>
          <a:lstStyle/>
          <a:p>
            <a:pPr algn="ctr"/>
            <a:r>
              <a:rPr lang="en-US" altLang="ko-KR" sz="3000" b="1" dirty="0"/>
              <a:t>Thank you</a:t>
            </a:r>
          </a:p>
          <a:p>
            <a:pPr algn="ctr"/>
            <a:endParaRPr lang="en-US" altLang="ko-KR" sz="2000" b="1" dirty="0"/>
          </a:p>
          <a:p>
            <a:pPr algn="ctr"/>
            <a:r>
              <a:rPr lang="en-US" altLang="ko-KR" sz="2000" dirty="0"/>
              <a:t>Min Hyeong Lee</a:t>
            </a:r>
          </a:p>
          <a:p>
            <a:pPr algn="ctr"/>
            <a:r>
              <a:rPr lang="en-US" altLang="ko-KR" sz="2000" dirty="0"/>
              <a:t>minhyeong1022@gmail.com</a:t>
            </a:r>
            <a:endParaRPr lang="ko-KR" altLang="en-US" sz="2000" dirty="0"/>
          </a:p>
        </p:txBody>
      </p:sp>
    </p:spTree>
    <p:extLst>
      <p:ext uri="{BB962C8B-B14F-4D97-AF65-F5344CB8AC3E}">
        <p14:creationId xmlns:p14="http://schemas.microsoft.com/office/powerpoint/2010/main" val="772107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BA120830-622F-4E32-9946-8834BD323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164" y="800442"/>
            <a:ext cx="4107656" cy="5257115"/>
          </a:xfrm>
          <a:prstGeom prst="rect">
            <a:avLst/>
          </a:prstGeom>
        </p:spPr>
      </p:pic>
      <p:sp>
        <p:nvSpPr>
          <p:cNvPr id="6" name="TextBox 5">
            <a:extLst>
              <a:ext uri="{FF2B5EF4-FFF2-40B4-BE49-F238E27FC236}">
                <a16:creationId xmlns:a16="http://schemas.microsoft.com/office/drawing/2014/main" id="{D51552DA-1832-407E-BD3B-D5910466D1E6}"/>
              </a:ext>
            </a:extLst>
          </p:cNvPr>
          <p:cNvSpPr txBox="1"/>
          <p:nvPr/>
        </p:nvSpPr>
        <p:spPr>
          <a:xfrm>
            <a:off x="6340082" y="800443"/>
            <a:ext cx="4192192" cy="1754326"/>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1"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Near s</a:t>
            </a:r>
            <a:r>
              <a:rPr lang="en-US" altLang="ko-KR" b="1" i="1" dirty="0">
                <a:solidFill>
                  <a:prstClr val="black"/>
                </a:solidFill>
                <a:latin typeface="맑은 고딕" panose="020F0502020204030204"/>
                <a:ea typeface="맑은 고딕" panose="020B0503020000020004" pitchFamily="50" charset="-127"/>
              </a:rPr>
              <a:t>pace</a:t>
            </a:r>
            <a:r>
              <a:rPr kumimoji="0" lang="en-US" altLang="ko-KR" sz="1800" b="1" i="1"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balloon :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맑은 고딕" panose="020F0502020204030204"/>
                <a:ea typeface="맑은 고딕" panose="020B0503020000020004" pitchFamily="50" charset="-127"/>
              </a:rPr>
              <a:t>This is the balloon which is made of strong material as it can take its surface tension in very low pressure. It goes above stratosphere and bursts under approximately 30km.  </a:t>
            </a:r>
            <a:endPar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pic>
        <p:nvPicPr>
          <p:cNvPr id="2050" name="Picture 2">
            <a:extLst>
              <a:ext uri="{FF2B5EF4-FFF2-40B4-BE49-F238E27FC236}">
                <a16:creationId xmlns:a16="http://schemas.microsoft.com/office/drawing/2014/main" id="{59ADF096-E3F6-4908-9928-E2BE4817D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082" y="2694269"/>
            <a:ext cx="4279698" cy="25715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5F4BAC-03B7-48B2-B0A0-ACCE7CEADC6E}"/>
              </a:ext>
            </a:extLst>
          </p:cNvPr>
          <p:cNvSpPr txBox="1"/>
          <p:nvPr/>
        </p:nvSpPr>
        <p:spPr>
          <a:xfrm>
            <a:off x="6340082" y="5411227"/>
            <a:ext cx="4279698" cy="646331"/>
          </a:xfrm>
          <a:prstGeom prst="rect">
            <a:avLst/>
          </a:prstGeom>
          <a:noFill/>
        </p:spPr>
        <p:txBody>
          <a:bodyPr wrap="square" rtlCol="0">
            <a:spAutoFit/>
          </a:bodyPr>
          <a:lstStyle/>
          <a:p>
            <a:r>
              <a:rPr lang="en-US" altLang="ko-KR" dirty="0"/>
              <a:t>Picture taken at 30 km using a 1,500 gram weather balloon</a:t>
            </a:r>
            <a:endParaRPr lang="ko-KR" altLang="en-US" dirty="0"/>
          </a:p>
        </p:txBody>
      </p:sp>
    </p:spTree>
    <p:extLst>
      <p:ext uri="{BB962C8B-B14F-4D97-AF65-F5344CB8AC3E}">
        <p14:creationId xmlns:p14="http://schemas.microsoft.com/office/powerpoint/2010/main" val="148562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5A1C82-C690-4CFA-B8A0-4F749BE8E991}"/>
              </a:ext>
            </a:extLst>
          </p:cNvPr>
          <p:cNvSpPr txBox="1"/>
          <p:nvPr/>
        </p:nvSpPr>
        <p:spPr>
          <a:xfrm>
            <a:off x="3114675" y="3152001"/>
            <a:ext cx="5962650" cy="553998"/>
          </a:xfrm>
          <a:prstGeom prst="rect">
            <a:avLst/>
          </a:prstGeom>
          <a:noFill/>
        </p:spPr>
        <p:txBody>
          <a:bodyPr wrap="square" rtlCol="0">
            <a:spAutoFit/>
          </a:bodyPr>
          <a:lstStyle/>
          <a:p>
            <a:r>
              <a:rPr lang="en-US" altLang="ko-KR" sz="3000" b="1" dirty="0"/>
              <a:t>How can we make it go higher?</a:t>
            </a:r>
            <a:endParaRPr lang="ko-KR" altLang="en-US" sz="3000" b="1" dirty="0"/>
          </a:p>
        </p:txBody>
      </p:sp>
    </p:spTree>
    <p:extLst>
      <p:ext uri="{BB962C8B-B14F-4D97-AF65-F5344CB8AC3E}">
        <p14:creationId xmlns:p14="http://schemas.microsoft.com/office/powerpoint/2010/main" val="169167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C6C2231-17D6-4E9D-AA07-EE7CDF3E2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152688" y="1590319"/>
            <a:ext cx="4345781" cy="3259336"/>
          </a:xfrm>
          <a:prstGeom prst="rect">
            <a:avLst/>
          </a:prstGeom>
        </p:spPr>
      </p:pic>
      <p:pic>
        <p:nvPicPr>
          <p:cNvPr id="4" name="그림 3">
            <a:extLst>
              <a:ext uri="{FF2B5EF4-FFF2-40B4-BE49-F238E27FC236}">
                <a16:creationId xmlns:a16="http://schemas.microsoft.com/office/drawing/2014/main" id="{16CA26AA-EDB0-4569-81F4-350FEBC37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3955" y="1047095"/>
            <a:ext cx="3259337" cy="4345783"/>
          </a:xfrm>
          <a:prstGeom prst="rect">
            <a:avLst/>
          </a:prstGeom>
        </p:spPr>
      </p:pic>
      <p:sp>
        <p:nvSpPr>
          <p:cNvPr id="5" name="TextBox 4">
            <a:extLst>
              <a:ext uri="{FF2B5EF4-FFF2-40B4-BE49-F238E27FC236}">
                <a16:creationId xmlns:a16="http://schemas.microsoft.com/office/drawing/2014/main" id="{2AE3B034-5070-49CE-8225-C1D4591493B3}"/>
              </a:ext>
            </a:extLst>
          </p:cNvPr>
          <p:cNvSpPr txBox="1"/>
          <p:nvPr/>
        </p:nvSpPr>
        <p:spPr>
          <a:xfrm>
            <a:off x="4238625" y="5725179"/>
            <a:ext cx="3714750" cy="369332"/>
          </a:xfrm>
          <a:prstGeom prst="rect">
            <a:avLst/>
          </a:prstGeom>
          <a:noFill/>
        </p:spPr>
        <p:txBody>
          <a:bodyPr wrap="square" rtlCol="0">
            <a:spAutoFit/>
          </a:bodyPr>
          <a:lstStyle/>
          <a:p>
            <a:r>
              <a:rPr lang="en-US" altLang="ko-KR" dirty="0"/>
              <a:t>Concept of multi-layered balloon</a:t>
            </a:r>
            <a:endParaRPr lang="ko-KR" altLang="en-US" dirty="0"/>
          </a:p>
        </p:txBody>
      </p:sp>
    </p:spTree>
    <p:extLst>
      <p:ext uri="{BB962C8B-B14F-4D97-AF65-F5344CB8AC3E}">
        <p14:creationId xmlns:p14="http://schemas.microsoft.com/office/powerpoint/2010/main" val="248440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D9C8D1-79DE-4C77-BAF7-86B801FCE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519" y="855086"/>
            <a:ext cx="2084481" cy="197581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1D841EF-EFF5-484F-BA60-275C6777BB0E}"/>
                  </a:ext>
                </a:extLst>
              </p:cNvPr>
              <p:cNvSpPr txBox="1"/>
              <p:nvPr/>
            </p:nvSpPr>
            <p:spPr>
              <a:xfrm>
                <a:off x="7477760" y="855086"/>
                <a:ext cx="4078310" cy="646331"/>
              </a:xfrm>
              <a:prstGeom prst="rect">
                <a:avLst/>
              </a:prstGeom>
              <a:noFill/>
            </p:spPr>
            <p:txBody>
              <a:bodyPr wrap="square" rtlCol="0">
                <a:spAutoFit/>
              </a:bodyPr>
              <a:lstStyle/>
              <a:p>
                <a:r>
                  <a:rPr lang="en-US" altLang="ko-KR" i="1" dirty="0">
                    <a:latin typeface="Cambria Math" panose="02040503050406030204" pitchFamily="18" charset="0"/>
                    <a:ea typeface="Cambria Math" panose="02040503050406030204" pitchFamily="18" charset="0"/>
                  </a:rPr>
                  <a:t>18B20 Arduino temperature sensor</a:t>
                </a:r>
              </a:p>
              <a:p>
                <a:r>
                  <a:rPr lang="en-US" altLang="ko-KR" i="1" dirty="0">
                    <a:latin typeface="Cambria Math" panose="02040503050406030204" pitchFamily="18" charset="0"/>
                    <a:ea typeface="Cambria Math" panose="02040503050406030204" pitchFamily="18" charset="0"/>
                  </a:rPr>
                  <a:t>Measurable range : -55 ~ 125 </a:t>
                </a:r>
                <a14:m>
                  <m:oMath xmlns:m="http://schemas.openxmlformats.org/officeDocument/2006/math">
                    <m:r>
                      <a:rPr lang="en-US" altLang="ko-KR" i="1" smtClean="0">
                        <a:latin typeface="Cambria Math" panose="02040503050406030204" pitchFamily="18" charset="0"/>
                        <a:ea typeface="Cambria Math" panose="02040503050406030204" pitchFamily="18" charset="0"/>
                      </a:rPr>
                      <m:t>℃</m:t>
                    </m:r>
                  </m:oMath>
                </a14:m>
                <a:r>
                  <a:rPr lang="en-US" altLang="ko-KR" i="1" dirty="0">
                    <a:latin typeface="Cambria Math" panose="02040503050406030204" pitchFamily="18" charset="0"/>
                    <a:ea typeface="Cambria Math" panose="02040503050406030204" pitchFamily="18" charset="0"/>
                  </a:rPr>
                  <a:t> </a:t>
                </a:r>
              </a:p>
            </p:txBody>
          </p:sp>
        </mc:Choice>
        <mc:Fallback>
          <p:sp>
            <p:nvSpPr>
              <p:cNvPr id="4" name="TextBox 3">
                <a:extLst>
                  <a:ext uri="{FF2B5EF4-FFF2-40B4-BE49-F238E27FC236}">
                    <a16:creationId xmlns:a16="http://schemas.microsoft.com/office/drawing/2014/main" id="{91D841EF-EFF5-484F-BA60-275C6777BB0E}"/>
                  </a:ext>
                </a:extLst>
              </p:cNvPr>
              <p:cNvSpPr txBox="1">
                <a:spLocks noRot="1" noChangeAspect="1" noMove="1" noResize="1" noEditPoints="1" noAdjustHandles="1" noChangeArrowheads="1" noChangeShapeType="1" noTextEdit="1"/>
              </p:cNvSpPr>
              <p:nvPr/>
            </p:nvSpPr>
            <p:spPr>
              <a:xfrm>
                <a:off x="7477760" y="855086"/>
                <a:ext cx="4078310" cy="646331"/>
              </a:xfrm>
              <a:prstGeom prst="rect">
                <a:avLst/>
              </a:prstGeom>
              <a:blipFill>
                <a:blip r:embed="rId3"/>
                <a:stretch>
                  <a:fillRect l="-1345" t="-5660" b="-13208"/>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748F5759-6D5F-4C57-AE14-FA183CDD4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520" y="2830899"/>
            <a:ext cx="2084481" cy="1850030"/>
          </a:xfrm>
          <a:prstGeom prst="rect">
            <a:avLst/>
          </a:prstGeom>
        </p:spPr>
      </p:pic>
      <p:sp>
        <p:nvSpPr>
          <p:cNvPr id="7" name="TextBox 6">
            <a:extLst>
              <a:ext uri="{FF2B5EF4-FFF2-40B4-BE49-F238E27FC236}">
                <a16:creationId xmlns:a16="http://schemas.microsoft.com/office/drawing/2014/main" id="{9CB6B1C7-0F9B-4C33-8418-CCB59AD802CA}"/>
              </a:ext>
            </a:extLst>
          </p:cNvPr>
          <p:cNvSpPr txBox="1"/>
          <p:nvPr/>
        </p:nvSpPr>
        <p:spPr>
          <a:xfrm>
            <a:off x="7630160" y="4680928"/>
            <a:ext cx="4078310" cy="369332"/>
          </a:xfrm>
          <a:prstGeom prst="rect">
            <a:avLst/>
          </a:prstGeom>
          <a:noFill/>
        </p:spPr>
        <p:txBody>
          <a:bodyPr wrap="square" rtlCol="0">
            <a:spAutoFit/>
          </a:bodyPr>
          <a:lstStyle/>
          <a:p>
            <a:r>
              <a:rPr lang="en-US" altLang="ko-KR" i="1" dirty="0">
                <a:latin typeface="Cambria Math" panose="02040503050406030204" pitchFamily="18" charset="0"/>
                <a:ea typeface="Cambria Math" panose="02040503050406030204" pitchFamily="18" charset="0"/>
              </a:rPr>
              <a:t>G-per , GPS with </a:t>
            </a:r>
            <a:r>
              <a:rPr lang="en-US" altLang="ko-KR" i="1" dirty="0" err="1">
                <a:latin typeface="Cambria Math" panose="02040503050406030204" pitchFamily="18" charset="0"/>
                <a:ea typeface="Cambria Math" panose="02040503050406030204" pitchFamily="18" charset="0"/>
              </a:rPr>
              <a:t>LoRa</a:t>
            </a:r>
            <a:r>
              <a:rPr lang="en-US" altLang="ko-KR" i="1" dirty="0">
                <a:latin typeface="Cambria Math" panose="02040503050406030204" pitchFamily="18" charset="0"/>
                <a:ea typeface="Cambria Math" panose="02040503050406030204" pitchFamily="18" charset="0"/>
              </a:rPr>
              <a:t> Network</a:t>
            </a:r>
          </a:p>
        </p:txBody>
      </p:sp>
      <p:pic>
        <p:nvPicPr>
          <p:cNvPr id="9" name="그림 8">
            <a:extLst>
              <a:ext uri="{FF2B5EF4-FFF2-40B4-BE49-F238E27FC236}">
                <a16:creationId xmlns:a16="http://schemas.microsoft.com/office/drawing/2014/main" id="{F88832A3-519F-453A-871E-5811DDAF1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9520" y="4680928"/>
            <a:ext cx="2084480" cy="1647105"/>
          </a:xfrm>
          <a:prstGeom prst="rect">
            <a:avLst/>
          </a:prstGeom>
        </p:spPr>
      </p:pic>
      <p:sp>
        <p:nvSpPr>
          <p:cNvPr id="10" name="TextBox 9">
            <a:extLst>
              <a:ext uri="{FF2B5EF4-FFF2-40B4-BE49-F238E27FC236}">
                <a16:creationId xmlns:a16="http://schemas.microsoft.com/office/drawing/2014/main" id="{605F7124-2A43-454D-9831-87B68BEFD807}"/>
              </a:ext>
            </a:extLst>
          </p:cNvPr>
          <p:cNvSpPr txBox="1"/>
          <p:nvPr/>
        </p:nvSpPr>
        <p:spPr>
          <a:xfrm>
            <a:off x="7630160" y="2983299"/>
            <a:ext cx="4078310" cy="646331"/>
          </a:xfrm>
          <a:prstGeom prst="rect">
            <a:avLst/>
          </a:prstGeom>
          <a:noFill/>
        </p:spPr>
        <p:txBody>
          <a:bodyPr wrap="square" rtlCol="0">
            <a:spAutoFit/>
          </a:bodyPr>
          <a:lstStyle/>
          <a:p>
            <a:r>
              <a:rPr lang="en-US" altLang="ko-KR" i="1" dirty="0">
                <a:latin typeface="Cambria Math" panose="02040503050406030204" pitchFamily="18" charset="0"/>
                <a:ea typeface="Cambria Math" panose="02040503050406030204" pitchFamily="18" charset="0"/>
              </a:rPr>
              <a:t>DM118 Arduino SD card module</a:t>
            </a:r>
          </a:p>
          <a:p>
            <a:r>
              <a:rPr lang="en-US" altLang="ko-KR" i="1" dirty="0">
                <a:latin typeface="Cambria Math" panose="02040503050406030204" pitchFamily="18" charset="0"/>
                <a:ea typeface="Cambria Math" panose="02040503050406030204" pitchFamily="18" charset="0"/>
              </a:rPr>
              <a:t>Operating voltage: 3.3 ~ 5V</a:t>
            </a:r>
          </a:p>
        </p:txBody>
      </p:sp>
      <p:pic>
        <p:nvPicPr>
          <p:cNvPr id="11" name="그림 10">
            <a:extLst>
              <a:ext uri="{FF2B5EF4-FFF2-40B4-BE49-F238E27FC236}">
                <a16:creationId xmlns:a16="http://schemas.microsoft.com/office/drawing/2014/main" id="{E8EB86BD-19B9-4B66-A405-1E1ABAE2EDB7}"/>
              </a:ext>
            </a:extLst>
          </p:cNvPr>
          <p:cNvPicPr>
            <a:picLocks noChangeAspect="1"/>
          </p:cNvPicPr>
          <p:nvPr/>
        </p:nvPicPr>
        <p:blipFill>
          <a:blip r:embed="rId6"/>
          <a:stretch>
            <a:fillRect/>
          </a:stretch>
        </p:blipFill>
        <p:spPr>
          <a:xfrm>
            <a:off x="730264" y="2438478"/>
            <a:ext cx="3568670" cy="2369820"/>
          </a:xfrm>
          <a:prstGeom prst="rect">
            <a:avLst/>
          </a:prstGeom>
        </p:spPr>
      </p:pic>
      <p:sp>
        <p:nvSpPr>
          <p:cNvPr id="12" name="TextBox 11">
            <a:extLst>
              <a:ext uri="{FF2B5EF4-FFF2-40B4-BE49-F238E27FC236}">
                <a16:creationId xmlns:a16="http://schemas.microsoft.com/office/drawing/2014/main" id="{78A7973B-733B-4261-9FB4-342660BD8B8B}"/>
              </a:ext>
            </a:extLst>
          </p:cNvPr>
          <p:cNvSpPr txBox="1"/>
          <p:nvPr/>
        </p:nvSpPr>
        <p:spPr>
          <a:xfrm>
            <a:off x="1615439" y="1969353"/>
            <a:ext cx="1798321" cy="400110"/>
          </a:xfrm>
          <a:prstGeom prst="rect">
            <a:avLst/>
          </a:prstGeom>
          <a:noFill/>
        </p:spPr>
        <p:txBody>
          <a:bodyPr wrap="square" rtlCol="0">
            <a:spAutoFit/>
          </a:bodyPr>
          <a:lstStyle/>
          <a:p>
            <a:r>
              <a:rPr lang="en-US" altLang="ko-KR" sz="2000" b="1" i="1" dirty="0">
                <a:latin typeface="Cambria Math" panose="02040503050406030204" pitchFamily="18" charset="0"/>
                <a:ea typeface="Cambria Math" panose="02040503050406030204" pitchFamily="18" charset="0"/>
              </a:rPr>
              <a:t>MCU - Arduino</a:t>
            </a:r>
            <a:endParaRPr lang="ko-KR" altLang="en-US" sz="2000" b="1" i="1" dirty="0">
              <a:latin typeface="Cambria Math" panose="02040503050406030204" pitchFamily="18" charset="0"/>
            </a:endParaRPr>
          </a:p>
        </p:txBody>
      </p:sp>
    </p:spTree>
    <p:extLst>
      <p:ext uri="{BB962C8B-B14F-4D97-AF65-F5344CB8AC3E}">
        <p14:creationId xmlns:p14="http://schemas.microsoft.com/office/powerpoint/2010/main" val="139615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3D3718D-AE92-45FF-AC02-411FE59E3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563" y="1165157"/>
            <a:ext cx="6762873" cy="3697037"/>
          </a:xfrm>
          <a:prstGeom prst="rect">
            <a:avLst/>
          </a:prstGeom>
        </p:spPr>
      </p:pic>
      <p:sp>
        <p:nvSpPr>
          <p:cNvPr id="4" name="TextBox 3">
            <a:extLst>
              <a:ext uri="{FF2B5EF4-FFF2-40B4-BE49-F238E27FC236}">
                <a16:creationId xmlns:a16="http://schemas.microsoft.com/office/drawing/2014/main" id="{934CD64A-B2C5-4BDD-B82C-8BDF6CCC8353}"/>
              </a:ext>
            </a:extLst>
          </p:cNvPr>
          <p:cNvSpPr txBox="1"/>
          <p:nvPr/>
        </p:nvSpPr>
        <p:spPr>
          <a:xfrm>
            <a:off x="2531267" y="5247311"/>
            <a:ext cx="7129464" cy="369332"/>
          </a:xfrm>
          <a:prstGeom prst="rect">
            <a:avLst/>
          </a:prstGeom>
          <a:noFill/>
        </p:spPr>
        <p:txBody>
          <a:bodyPr wrap="square" rtlCol="0">
            <a:spAutoFit/>
          </a:bodyPr>
          <a:lstStyle/>
          <a:p>
            <a:r>
              <a:rPr lang="en-US" altLang="ko-KR" dirty="0"/>
              <a:t>Expected performance of balloon (600g, 1200g) used in this study</a:t>
            </a:r>
            <a:endParaRPr lang="ko-KR" altLang="en-US" dirty="0"/>
          </a:p>
        </p:txBody>
      </p:sp>
    </p:spTree>
    <p:extLst>
      <p:ext uri="{BB962C8B-B14F-4D97-AF65-F5344CB8AC3E}">
        <p14:creationId xmlns:p14="http://schemas.microsoft.com/office/powerpoint/2010/main" val="3134257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25B27DE-DFCE-4164-991E-F886D462E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35" y="1434997"/>
            <a:ext cx="7398130" cy="3988005"/>
          </a:xfrm>
          <a:prstGeom prst="rect">
            <a:avLst/>
          </a:prstGeom>
        </p:spPr>
      </p:pic>
    </p:spTree>
    <p:extLst>
      <p:ext uri="{BB962C8B-B14F-4D97-AF65-F5344CB8AC3E}">
        <p14:creationId xmlns:p14="http://schemas.microsoft.com/office/powerpoint/2010/main" val="94523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C162996-A472-4872-9D5A-28D56E299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642" y="1330217"/>
            <a:ext cx="7118716" cy="4197566"/>
          </a:xfrm>
          <a:prstGeom prst="rect">
            <a:avLst/>
          </a:prstGeom>
        </p:spPr>
      </p:pic>
    </p:spTree>
    <p:extLst>
      <p:ext uri="{BB962C8B-B14F-4D97-AF65-F5344CB8AC3E}">
        <p14:creationId xmlns:p14="http://schemas.microsoft.com/office/powerpoint/2010/main" val="188435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8E7E9DA-196D-4355-8772-8DAAD1A3F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365" y="1327042"/>
            <a:ext cx="7201270" cy="4203916"/>
          </a:xfrm>
          <a:prstGeom prst="rect">
            <a:avLst/>
          </a:prstGeom>
        </p:spPr>
      </p:pic>
    </p:spTree>
    <p:extLst>
      <p:ext uri="{BB962C8B-B14F-4D97-AF65-F5344CB8AC3E}">
        <p14:creationId xmlns:p14="http://schemas.microsoft.com/office/powerpoint/2010/main" val="249690801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TotalTime>
  <Words>540</Words>
  <Application>Microsoft Office PowerPoint</Application>
  <PresentationFormat>와이드스크린</PresentationFormat>
  <Paragraphs>58</Paragraphs>
  <Slides>18</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18</vt:i4>
      </vt:variant>
    </vt:vector>
  </HeadingPairs>
  <TitlesOfParts>
    <vt:vector size="22" baseType="lpstr">
      <vt:lpstr>맑은 고딕</vt:lpstr>
      <vt:lpstr>Arial</vt:lpstr>
      <vt:lpstr>Cambria Math</vt:lpstr>
      <vt:lpstr>Office 테마</vt:lpstr>
      <vt:lpstr>Proof of flight patterns of multi-layered balloon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Proof of flight patterns of multi-layered balloon</dc:title>
  <dc:creator>민형 이</dc:creator>
  <cp:lastModifiedBy>민형 이</cp:lastModifiedBy>
  <cp:revision>18</cp:revision>
  <dcterms:created xsi:type="dcterms:W3CDTF">2020-02-10T16:18:52Z</dcterms:created>
  <dcterms:modified xsi:type="dcterms:W3CDTF">2020-02-10T21:13:31Z</dcterms:modified>
</cp:coreProperties>
</file>